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3"/>
  </p:notesMasterIdLst>
  <p:sldIdLst>
    <p:sldId id="262" r:id="rId2"/>
    <p:sldId id="263" r:id="rId3"/>
    <p:sldId id="281" r:id="rId4"/>
    <p:sldId id="294" r:id="rId5"/>
    <p:sldId id="295" r:id="rId6"/>
    <p:sldId id="285" r:id="rId7"/>
    <p:sldId id="300" r:id="rId8"/>
    <p:sldId id="296" r:id="rId9"/>
    <p:sldId id="299" r:id="rId10"/>
    <p:sldId id="301" r:id="rId11"/>
    <p:sldId id="27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69" d="100"/>
          <a:sy n="69" d="100"/>
        </p:scale>
        <p:origin x="4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E1374-7A67-44F8-8E3A-9C3ADD620A38}"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CA"/>
        </a:p>
      </dgm:t>
    </dgm:pt>
    <dgm:pt modelId="{E1425E7E-8BB3-4517-A763-59B2883DC80E}">
      <dgm:prSet phldrT="[Texte]" custT="1"/>
      <dgm:spPr/>
      <dgm:t>
        <a:bodyPr/>
        <a:lstStyle/>
        <a:p>
          <a:pPr>
            <a:spcAft>
              <a:spcPts val="0"/>
            </a:spcAft>
          </a:pPr>
          <a:r>
            <a:rPr lang="fr-CA" sz="1800" b="0" noProof="0" dirty="0" smtClean="0">
              <a:solidFill>
                <a:schemeClr val="accent3">
                  <a:lumMod val="75000"/>
                </a:schemeClr>
              </a:solidFill>
            </a:rPr>
            <a:t>Table de développement social et en soutien au développement des communautés de l’Outaouais,</a:t>
          </a:r>
          <a:r>
            <a:rPr lang="fr-CA" sz="1800" b="0" noProof="0" dirty="0" smtClean="0">
              <a:solidFill>
                <a:schemeClr val="accent2">
                  <a:lumMod val="75000"/>
                </a:schemeClr>
              </a:solidFill>
            </a:rPr>
            <a:t> </a:t>
          </a:r>
          <a:r>
            <a:rPr lang="fr-CA" sz="2000" b="1" noProof="0" dirty="0" smtClean="0">
              <a:solidFill>
                <a:schemeClr val="accent5"/>
              </a:solidFill>
            </a:rPr>
            <a:t>2015</a:t>
          </a:r>
        </a:p>
      </dgm:t>
    </dgm:pt>
    <dgm:pt modelId="{68219B79-2001-43EC-A921-1BD5AF6816CC}" type="parTrans" cxnId="{A26039A4-A07A-49DD-85A7-4582E9294DA2}">
      <dgm:prSet/>
      <dgm:spPr/>
      <dgm:t>
        <a:bodyPr/>
        <a:lstStyle/>
        <a:p>
          <a:endParaRPr lang="fr-CA"/>
        </a:p>
      </dgm:t>
    </dgm:pt>
    <dgm:pt modelId="{4D05C9F0-89E2-413F-B712-89972AA30B7E}" type="sibTrans" cxnId="{A26039A4-A07A-49DD-85A7-4582E9294DA2}">
      <dgm:prSet/>
      <dgm:spPr/>
      <dgm:t>
        <a:bodyPr/>
        <a:lstStyle/>
        <a:p>
          <a:endParaRPr lang="fr-CA"/>
        </a:p>
      </dgm:t>
    </dgm:pt>
    <dgm:pt modelId="{E41EB9D4-771A-48AB-9135-9DD9BB1797C5}">
      <dgm:prSet phldrT="[Texte]" custT="1"/>
      <dgm:spPr/>
      <dgm:t>
        <a:bodyPr/>
        <a:lstStyle/>
        <a:p>
          <a:pPr>
            <a:spcAft>
              <a:spcPts val="0"/>
            </a:spcAft>
          </a:pPr>
          <a:r>
            <a:rPr lang="fr-CA" sz="1800" b="0" noProof="0" dirty="0" smtClean="0">
              <a:solidFill>
                <a:schemeClr val="accent3">
                  <a:lumMod val="75000"/>
                </a:schemeClr>
              </a:solidFill>
            </a:rPr>
            <a:t>Rassemblement pour le développement social de l’Outaouais, </a:t>
          </a:r>
          <a:r>
            <a:rPr lang="fr-CA" sz="2000" b="1" noProof="0" dirty="0" smtClean="0">
              <a:solidFill>
                <a:schemeClr val="accent5"/>
              </a:solidFill>
            </a:rPr>
            <a:t>2016</a:t>
          </a:r>
        </a:p>
        <a:p>
          <a:pPr>
            <a:spcAft>
              <a:spcPts val="0"/>
            </a:spcAft>
          </a:pPr>
          <a:endParaRPr lang="fr-CA" sz="1800" b="1" noProof="0" dirty="0" smtClean="0">
            <a:solidFill>
              <a:srgbClr val="FC730C"/>
            </a:solidFill>
          </a:endParaRPr>
        </a:p>
      </dgm:t>
    </dgm:pt>
    <dgm:pt modelId="{2D536269-68F8-4020-A66E-EA23E1E1B900}" type="parTrans" cxnId="{6A7B0087-B121-4065-921D-E7881EF9D7A8}">
      <dgm:prSet/>
      <dgm:spPr/>
      <dgm:t>
        <a:bodyPr/>
        <a:lstStyle/>
        <a:p>
          <a:endParaRPr lang="fr-CA"/>
        </a:p>
      </dgm:t>
    </dgm:pt>
    <dgm:pt modelId="{A763CFE8-37A4-4139-B3CA-9B25CBACBEAA}" type="sibTrans" cxnId="{6A7B0087-B121-4065-921D-E7881EF9D7A8}">
      <dgm:prSet/>
      <dgm:spPr/>
      <dgm:t>
        <a:bodyPr/>
        <a:lstStyle/>
        <a:p>
          <a:endParaRPr lang="fr-CA"/>
        </a:p>
      </dgm:t>
    </dgm:pt>
    <dgm:pt modelId="{47044068-BAA1-45FA-B7CB-4E2B98BE4CBD}">
      <dgm:prSet phldrT="[Texte]" custT="1"/>
      <dgm:spPr/>
      <dgm:t>
        <a:bodyPr/>
        <a:lstStyle/>
        <a:p>
          <a:pPr>
            <a:spcAft>
              <a:spcPts val="0"/>
            </a:spcAft>
          </a:pPr>
          <a:r>
            <a:rPr lang="fr-CA" sz="2000" b="1" noProof="0" dirty="0" smtClean="0">
              <a:solidFill>
                <a:schemeClr val="accent3">
                  <a:lumMod val="75000"/>
                </a:schemeClr>
              </a:solidFill>
            </a:rPr>
            <a:t>Concertation pour le développement social de l’Outaouais (CDSO), </a:t>
          </a:r>
          <a:r>
            <a:rPr lang="fr-CA" sz="2000" b="1" noProof="0" dirty="0" smtClean="0">
              <a:solidFill>
                <a:schemeClr val="accent5"/>
              </a:solidFill>
            </a:rPr>
            <a:t>2018</a:t>
          </a:r>
        </a:p>
      </dgm:t>
    </dgm:pt>
    <dgm:pt modelId="{F00E0EB5-3BCD-47FC-B7DE-24BB655C3DE5}" type="parTrans" cxnId="{B6E90D23-A2FD-4757-B06A-172AA236D46B}">
      <dgm:prSet/>
      <dgm:spPr/>
      <dgm:t>
        <a:bodyPr/>
        <a:lstStyle/>
        <a:p>
          <a:endParaRPr lang="fr-CA"/>
        </a:p>
      </dgm:t>
    </dgm:pt>
    <dgm:pt modelId="{746178FC-8830-4F67-9623-BA5AA224457C}" type="sibTrans" cxnId="{B6E90D23-A2FD-4757-B06A-172AA236D46B}">
      <dgm:prSet/>
      <dgm:spPr/>
      <dgm:t>
        <a:bodyPr/>
        <a:lstStyle/>
        <a:p>
          <a:endParaRPr lang="fr-CA"/>
        </a:p>
      </dgm:t>
    </dgm:pt>
    <dgm:pt modelId="{BCF874EE-04CB-4B78-B031-9CF3C6574EB6}" type="pres">
      <dgm:prSet presAssocID="{690E1374-7A67-44F8-8E3A-9C3ADD620A38}" presName="arrowDiagram" presStyleCnt="0">
        <dgm:presLayoutVars>
          <dgm:chMax val="5"/>
          <dgm:dir/>
          <dgm:resizeHandles val="exact"/>
        </dgm:presLayoutVars>
      </dgm:prSet>
      <dgm:spPr/>
      <dgm:t>
        <a:bodyPr/>
        <a:lstStyle/>
        <a:p>
          <a:endParaRPr lang="fr-CA"/>
        </a:p>
      </dgm:t>
    </dgm:pt>
    <dgm:pt modelId="{E60F0C43-E26A-4EBA-B98A-28FEC73A6497}" type="pres">
      <dgm:prSet presAssocID="{690E1374-7A67-44F8-8E3A-9C3ADD620A38}" presName="arrow" presStyleLbl="bgShp" presStyleIdx="0" presStyleCnt="1" custScaleX="102903" custLinFactNeighborX="-5220" custLinFactNeighborY="-382"/>
      <dgm:spPr>
        <a:blipFill rotWithShape="0">
          <a:blip xmlns:r="http://schemas.openxmlformats.org/officeDocument/2006/relationships" r:embed="rId1"/>
          <a:stretch>
            <a:fillRect/>
          </a:stretch>
        </a:blipFill>
      </dgm:spPr>
      <dgm:t>
        <a:bodyPr/>
        <a:lstStyle/>
        <a:p>
          <a:endParaRPr lang="fr-CA"/>
        </a:p>
      </dgm:t>
    </dgm:pt>
    <dgm:pt modelId="{419E730C-70E6-4D2A-A2DA-F8CE22B73535}" type="pres">
      <dgm:prSet presAssocID="{690E1374-7A67-44F8-8E3A-9C3ADD620A38}" presName="arrowDiagram3" presStyleCnt="0"/>
      <dgm:spPr/>
    </dgm:pt>
    <dgm:pt modelId="{477D0305-436A-4D9E-882A-E792F9DA7460}" type="pres">
      <dgm:prSet presAssocID="{E1425E7E-8BB3-4517-A763-59B2883DC80E}" presName="bullet3a" presStyleLbl="node1" presStyleIdx="0" presStyleCnt="3" custLinFactX="-100000" custLinFactNeighborX="-187552" custLinFactNeighborY="42984"/>
      <dgm:spPr>
        <a:solidFill>
          <a:schemeClr val="accent5"/>
        </a:solidFill>
      </dgm:spPr>
      <dgm:t>
        <a:bodyPr/>
        <a:lstStyle/>
        <a:p>
          <a:endParaRPr lang="fr-FR"/>
        </a:p>
      </dgm:t>
    </dgm:pt>
    <dgm:pt modelId="{8472EA2F-DE9B-4BCB-B0D6-EAAFA9B16BB1}" type="pres">
      <dgm:prSet presAssocID="{E1425E7E-8BB3-4517-A763-59B2883DC80E}" presName="textBox3a" presStyleLbl="revTx" presStyleIdx="0" presStyleCnt="3" custScaleX="388860" custScaleY="45279" custLinFactNeighborX="68304" custLinFactNeighborY="-3120">
        <dgm:presLayoutVars>
          <dgm:bulletEnabled val="1"/>
        </dgm:presLayoutVars>
      </dgm:prSet>
      <dgm:spPr/>
      <dgm:t>
        <a:bodyPr/>
        <a:lstStyle/>
        <a:p>
          <a:endParaRPr lang="fr-CA"/>
        </a:p>
      </dgm:t>
    </dgm:pt>
    <dgm:pt modelId="{3635BE6D-5BC1-4835-BA61-6C5741A66C41}" type="pres">
      <dgm:prSet presAssocID="{E41EB9D4-771A-48AB-9135-9DD9BB1797C5}" presName="bullet3b" presStyleLbl="node1" presStyleIdx="1" presStyleCnt="3" custLinFactX="-111235" custLinFactNeighborX="-200000" custLinFactNeighborY="95889"/>
      <dgm:spPr>
        <a:solidFill>
          <a:schemeClr val="accent5"/>
        </a:solidFill>
      </dgm:spPr>
      <dgm:t>
        <a:bodyPr/>
        <a:lstStyle/>
        <a:p>
          <a:endParaRPr lang="fr-CA"/>
        </a:p>
      </dgm:t>
    </dgm:pt>
    <dgm:pt modelId="{B8E94191-9013-4A53-BC24-82A500FEAFE8}" type="pres">
      <dgm:prSet presAssocID="{E41EB9D4-771A-48AB-9135-9DD9BB1797C5}" presName="textBox3b" presStyleLbl="revTx" presStyleIdx="1" presStyleCnt="3" custScaleX="249447" custScaleY="24846" custLinFactNeighborX="-28159" custLinFactNeighborY="-10402">
        <dgm:presLayoutVars>
          <dgm:bulletEnabled val="1"/>
        </dgm:presLayoutVars>
      </dgm:prSet>
      <dgm:spPr/>
      <dgm:t>
        <a:bodyPr/>
        <a:lstStyle/>
        <a:p>
          <a:endParaRPr lang="fr-CA"/>
        </a:p>
      </dgm:t>
    </dgm:pt>
    <dgm:pt modelId="{6E8EACCD-64E9-46E3-907B-37B46E669EB2}" type="pres">
      <dgm:prSet presAssocID="{47044068-BAA1-45FA-B7CB-4E2B98BE4CBD}" presName="bullet3c" presStyleLbl="node1" presStyleIdx="2" presStyleCnt="3" custLinFactX="-105664" custLinFactNeighborX="-200000" custLinFactNeighborY="57547"/>
      <dgm:spPr>
        <a:solidFill>
          <a:schemeClr val="accent5"/>
        </a:solidFill>
      </dgm:spPr>
      <dgm:t>
        <a:bodyPr/>
        <a:lstStyle/>
        <a:p>
          <a:endParaRPr lang="fr-FR"/>
        </a:p>
      </dgm:t>
    </dgm:pt>
    <dgm:pt modelId="{7EBF740B-4610-464F-BABF-6D91D99EA445}" type="pres">
      <dgm:prSet presAssocID="{47044068-BAA1-45FA-B7CB-4E2B98BE4CBD}" presName="textBox3c" presStyleLbl="revTx" presStyleIdx="2" presStyleCnt="3" custScaleX="252444" custScaleY="18498" custLinFactNeighborX="-49125" custLinFactNeighborY="-21908">
        <dgm:presLayoutVars>
          <dgm:bulletEnabled val="1"/>
        </dgm:presLayoutVars>
      </dgm:prSet>
      <dgm:spPr/>
      <dgm:t>
        <a:bodyPr/>
        <a:lstStyle/>
        <a:p>
          <a:endParaRPr lang="fr-CA"/>
        </a:p>
      </dgm:t>
    </dgm:pt>
  </dgm:ptLst>
  <dgm:cxnLst>
    <dgm:cxn modelId="{A26039A4-A07A-49DD-85A7-4582E9294DA2}" srcId="{690E1374-7A67-44F8-8E3A-9C3ADD620A38}" destId="{E1425E7E-8BB3-4517-A763-59B2883DC80E}" srcOrd="0" destOrd="0" parTransId="{68219B79-2001-43EC-A921-1BD5AF6816CC}" sibTransId="{4D05C9F0-89E2-413F-B712-89972AA30B7E}"/>
    <dgm:cxn modelId="{B6E90D23-A2FD-4757-B06A-172AA236D46B}" srcId="{690E1374-7A67-44F8-8E3A-9C3ADD620A38}" destId="{47044068-BAA1-45FA-B7CB-4E2B98BE4CBD}" srcOrd="2" destOrd="0" parTransId="{F00E0EB5-3BCD-47FC-B7DE-24BB655C3DE5}" sibTransId="{746178FC-8830-4F67-9623-BA5AA224457C}"/>
    <dgm:cxn modelId="{E456FFE6-4F25-4FAE-B7D0-7F98043A4B5D}" type="presOf" srcId="{47044068-BAA1-45FA-B7CB-4E2B98BE4CBD}" destId="{7EBF740B-4610-464F-BABF-6D91D99EA445}" srcOrd="0" destOrd="0" presId="urn:microsoft.com/office/officeart/2005/8/layout/arrow2"/>
    <dgm:cxn modelId="{895F9140-DF6A-4F9A-A8EB-7AB229E66EA4}" type="presOf" srcId="{E1425E7E-8BB3-4517-A763-59B2883DC80E}" destId="{8472EA2F-DE9B-4BCB-B0D6-EAAFA9B16BB1}" srcOrd="0" destOrd="0" presId="urn:microsoft.com/office/officeart/2005/8/layout/arrow2"/>
    <dgm:cxn modelId="{7D2F3C5E-8BED-4E3B-B1EA-33FF3E3E4C75}" type="presOf" srcId="{E41EB9D4-771A-48AB-9135-9DD9BB1797C5}" destId="{B8E94191-9013-4A53-BC24-82A500FEAFE8}" srcOrd="0" destOrd="0" presId="urn:microsoft.com/office/officeart/2005/8/layout/arrow2"/>
    <dgm:cxn modelId="{6A7B0087-B121-4065-921D-E7881EF9D7A8}" srcId="{690E1374-7A67-44F8-8E3A-9C3ADD620A38}" destId="{E41EB9D4-771A-48AB-9135-9DD9BB1797C5}" srcOrd="1" destOrd="0" parTransId="{2D536269-68F8-4020-A66E-EA23E1E1B900}" sibTransId="{A763CFE8-37A4-4139-B3CA-9B25CBACBEAA}"/>
    <dgm:cxn modelId="{AADD1C71-F181-4145-ABD8-BE8EBBCA2059}" type="presOf" srcId="{690E1374-7A67-44F8-8E3A-9C3ADD620A38}" destId="{BCF874EE-04CB-4B78-B031-9CF3C6574EB6}" srcOrd="0" destOrd="0" presId="urn:microsoft.com/office/officeart/2005/8/layout/arrow2"/>
    <dgm:cxn modelId="{580E64F8-91EE-40E9-A4CD-0C148737A7C2}" type="presParOf" srcId="{BCF874EE-04CB-4B78-B031-9CF3C6574EB6}" destId="{E60F0C43-E26A-4EBA-B98A-28FEC73A6497}" srcOrd="0" destOrd="0" presId="urn:microsoft.com/office/officeart/2005/8/layout/arrow2"/>
    <dgm:cxn modelId="{424E343C-47F4-43BD-A069-7F9BE9325ECD}" type="presParOf" srcId="{BCF874EE-04CB-4B78-B031-9CF3C6574EB6}" destId="{419E730C-70E6-4D2A-A2DA-F8CE22B73535}" srcOrd="1" destOrd="0" presId="urn:microsoft.com/office/officeart/2005/8/layout/arrow2"/>
    <dgm:cxn modelId="{8588ABAF-0DF0-434F-A245-DD14F4BC65FD}" type="presParOf" srcId="{419E730C-70E6-4D2A-A2DA-F8CE22B73535}" destId="{477D0305-436A-4D9E-882A-E792F9DA7460}" srcOrd="0" destOrd="0" presId="urn:microsoft.com/office/officeart/2005/8/layout/arrow2"/>
    <dgm:cxn modelId="{497B70C7-39CE-4886-9764-B01A41048C92}" type="presParOf" srcId="{419E730C-70E6-4D2A-A2DA-F8CE22B73535}" destId="{8472EA2F-DE9B-4BCB-B0D6-EAAFA9B16BB1}" srcOrd="1" destOrd="0" presId="urn:microsoft.com/office/officeart/2005/8/layout/arrow2"/>
    <dgm:cxn modelId="{9436757E-8033-4659-9C75-376C9BE966CB}" type="presParOf" srcId="{419E730C-70E6-4D2A-A2DA-F8CE22B73535}" destId="{3635BE6D-5BC1-4835-BA61-6C5741A66C41}" srcOrd="2" destOrd="0" presId="urn:microsoft.com/office/officeart/2005/8/layout/arrow2"/>
    <dgm:cxn modelId="{BD446A1F-0467-4C74-965D-EF474FE0331D}" type="presParOf" srcId="{419E730C-70E6-4D2A-A2DA-F8CE22B73535}" destId="{B8E94191-9013-4A53-BC24-82A500FEAFE8}" srcOrd="3" destOrd="0" presId="urn:microsoft.com/office/officeart/2005/8/layout/arrow2"/>
    <dgm:cxn modelId="{AA8C1B21-4B99-458D-877E-9302D1B6C564}" type="presParOf" srcId="{419E730C-70E6-4D2A-A2DA-F8CE22B73535}" destId="{6E8EACCD-64E9-46E3-907B-37B46E669EB2}" srcOrd="4" destOrd="0" presId="urn:microsoft.com/office/officeart/2005/8/layout/arrow2"/>
    <dgm:cxn modelId="{AF8970D5-C016-4BD3-83A4-FEFCFBE06093}" type="presParOf" srcId="{419E730C-70E6-4D2A-A2DA-F8CE22B73535}" destId="{7EBF740B-4610-464F-BABF-6D91D99EA44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B8511-5495-40DB-857A-90B159D01A1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CA"/>
        </a:p>
      </dgm:t>
    </dgm:pt>
    <dgm:pt modelId="{C16236ED-ACA6-4C60-B0F6-941BE89EE80F}">
      <dgm:prSet phldrT="[Texte]" custT="1"/>
      <dgm:spPr>
        <a:solidFill>
          <a:schemeClr val="accent3"/>
        </a:solidFill>
      </dgm:spPr>
      <dgm:t>
        <a:bodyPr/>
        <a:lstStyle/>
        <a:p>
          <a:r>
            <a:rPr lang="fr-CA" sz="800" dirty="0" smtClean="0"/>
            <a:t>TDSVG</a:t>
          </a:r>
          <a:endParaRPr lang="fr-CA" sz="800" dirty="0"/>
        </a:p>
      </dgm:t>
    </dgm:pt>
    <dgm:pt modelId="{1CC3C5B9-73C2-4EA2-A738-59B5007E586E}" type="parTrans" cxnId="{EBB62712-4906-425C-A6A2-3D79BF1769E4}">
      <dgm:prSet/>
      <dgm:spPr/>
      <dgm:t>
        <a:bodyPr/>
        <a:lstStyle/>
        <a:p>
          <a:endParaRPr lang="fr-CA"/>
        </a:p>
      </dgm:t>
    </dgm:pt>
    <dgm:pt modelId="{FCAE2EC2-21F6-4644-8EF5-7B4F5E5386B5}" type="sibTrans" cxnId="{EBB62712-4906-425C-A6A2-3D79BF1769E4}">
      <dgm:prSet/>
      <dgm:spPr/>
      <dgm:t>
        <a:bodyPr/>
        <a:lstStyle/>
        <a:p>
          <a:endParaRPr lang="fr-CA"/>
        </a:p>
      </dgm:t>
    </dgm:pt>
    <dgm:pt modelId="{AB17DA42-CF46-4A56-9761-65D3A433A77A}">
      <dgm:prSet phldrT="[Texte]" custT="1"/>
      <dgm:spPr>
        <a:solidFill>
          <a:schemeClr val="accent3"/>
        </a:solidFill>
      </dgm:spPr>
      <dgm:t>
        <a:bodyPr/>
        <a:lstStyle/>
        <a:p>
          <a:r>
            <a:rPr lang="fr-CA" sz="800" dirty="0" smtClean="0"/>
            <a:t>TDS </a:t>
          </a:r>
          <a:r>
            <a:rPr lang="fr-CA" sz="700" dirty="0" smtClean="0"/>
            <a:t>Papineau</a:t>
          </a:r>
          <a:endParaRPr lang="fr-CA" sz="700" dirty="0"/>
        </a:p>
      </dgm:t>
    </dgm:pt>
    <dgm:pt modelId="{98385536-ACEE-4D0B-A498-37EE24E3C54A}" type="parTrans" cxnId="{617AF8BC-EEB1-49EB-8478-3727CBFFCAF2}">
      <dgm:prSet/>
      <dgm:spPr/>
      <dgm:t>
        <a:bodyPr/>
        <a:lstStyle/>
        <a:p>
          <a:endParaRPr lang="fr-CA"/>
        </a:p>
      </dgm:t>
    </dgm:pt>
    <dgm:pt modelId="{652A99B5-A7E8-479A-B40D-685B574F07BB}" type="sibTrans" cxnId="{617AF8BC-EEB1-49EB-8478-3727CBFFCAF2}">
      <dgm:prSet/>
      <dgm:spPr/>
      <dgm:t>
        <a:bodyPr/>
        <a:lstStyle/>
        <a:p>
          <a:endParaRPr lang="fr-CA"/>
        </a:p>
      </dgm:t>
    </dgm:pt>
    <dgm:pt modelId="{DD8F87D6-BE14-4E3F-B6D3-8CE56BF6856F}">
      <dgm:prSet phldrT="[Texte]" custT="1"/>
      <dgm:spPr>
        <a:solidFill>
          <a:schemeClr val="accent3"/>
        </a:solidFill>
      </dgm:spPr>
      <dgm:t>
        <a:bodyPr/>
        <a:lstStyle/>
        <a:p>
          <a:pPr>
            <a:spcAft>
              <a:spcPts val="0"/>
            </a:spcAft>
          </a:pPr>
          <a:r>
            <a:rPr lang="fr-CA" sz="800" dirty="0" smtClean="0"/>
            <a:t>TDS</a:t>
          </a:r>
        </a:p>
        <a:p>
          <a:pPr>
            <a:spcAft>
              <a:spcPct val="35000"/>
            </a:spcAft>
          </a:pPr>
          <a:r>
            <a:rPr lang="fr-CA" sz="600" dirty="0" smtClean="0"/>
            <a:t>Basses-Lièvre</a:t>
          </a:r>
          <a:endParaRPr lang="fr-CA" sz="600" dirty="0"/>
        </a:p>
      </dgm:t>
    </dgm:pt>
    <dgm:pt modelId="{DCBA0BC1-4887-42A3-9AB0-E46CFD446422}" type="parTrans" cxnId="{C0AB73F8-223C-4529-8383-7A3B786DA504}">
      <dgm:prSet/>
      <dgm:spPr/>
      <dgm:t>
        <a:bodyPr/>
        <a:lstStyle/>
        <a:p>
          <a:endParaRPr lang="fr-CA"/>
        </a:p>
      </dgm:t>
    </dgm:pt>
    <dgm:pt modelId="{C3952E26-CC7A-476B-8633-568CA4AA7CA6}" type="sibTrans" cxnId="{C0AB73F8-223C-4529-8383-7A3B786DA504}">
      <dgm:prSet/>
      <dgm:spPr/>
      <dgm:t>
        <a:bodyPr/>
        <a:lstStyle/>
        <a:p>
          <a:endParaRPr lang="fr-CA"/>
        </a:p>
      </dgm:t>
    </dgm:pt>
    <dgm:pt modelId="{53EC9C46-2896-4572-A476-5CCACC6E5A2B}">
      <dgm:prSet phldrT="[Texte]" custT="1"/>
      <dgm:spPr>
        <a:solidFill>
          <a:schemeClr val="accent3"/>
        </a:solidFill>
      </dgm:spPr>
      <dgm:t>
        <a:bodyPr/>
        <a:lstStyle/>
        <a:p>
          <a:pPr>
            <a:lnSpc>
              <a:spcPct val="100000"/>
            </a:lnSpc>
            <a:spcAft>
              <a:spcPts val="0"/>
            </a:spcAft>
          </a:pPr>
          <a:r>
            <a:rPr lang="fr-CA" sz="800" dirty="0" smtClean="0"/>
            <a:t>TDS</a:t>
          </a:r>
        </a:p>
        <a:p>
          <a:pPr>
            <a:lnSpc>
              <a:spcPct val="100000"/>
            </a:lnSpc>
            <a:spcAft>
              <a:spcPts val="0"/>
            </a:spcAft>
          </a:pPr>
          <a:r>
            <a:rPr lang="fr-CA" sz="800" dirty="0" smtClean="0"/>
            <a:t>Pontiac</a:t>
          </a:r>
          <a:endParaRPr lang="fr-CA" sz="800" dirty="0"/>
        </a:p>
      </dgm:t>
    </dgm:pt>
    <dgm:pt modelId="{44D0E397-673D-41AC-9225-37F6EC6A609F}" type="parTrans" cxnId="{8DE80035-4449-40DC-8CF6-3DED677503FD}">
      <dgm:prSet/>
      <dgm:spPr/>
      <dgm:t>
        <a:bodyPr/>
        <a:lstStyle/>
        <a:p>
          <a:endParaRPr lang="fr-CA"/>
        </a:p>
      </dgm:t>
    </dgm:pt>
    <dgm:pt modelId="{EE875649-C8A8-4A27-8912-4ED5F03535C2}" type="sibTrans" cxnId="{8DE80035-4449-40DC-8CF6-3DED677503FD}">
      <dgm:prSet/>
      <dgm:spPr/>
      <dgm:t>
        <a:bodyPr/>
        <a:lstStyle/>
        <a:p>
          <a:endParaRPr lang="fr-CA"/>
        </a:p>
      </dgm:t>
    </dgm:pt>
    <dgm:pt modelId="{AFF3D79F-2A54-4395-9EEC-8F902EBA15F1}">
      <dgm:prSet phldrT="[Texte]" custT="1"/>
      <dgm:spPr>
        <a:solidFill>
          <a:schemeClr val="accent3"/>
        </a:solidFill>
      </dgm:spPr>
      <dgm:t>
        <a:bodyPr/>
        <a:lstStyle/>
        <a:p>
          <a:r>
            <a:rPr lang="fr-CA" sz="800" dirty="0" smtClean="0"/>
            <a:t>TDSCO</a:t>
          </a:r>
          <a:endParaRPr lang="fr-CA" sz="800" dirty="0"/>
        </a:p>
      </dgm:t>
    </dgm:pt>
    <dgm:pt modelId="{E3FB6E8A-408B-4F35-BD6A-BAA88423873E}" type="parTrans" cxnId="{7CBE95AE-F569-4B53-8DC7-EFE96CCCAED9}">
      <dgm:prSet/>
      <dgm:spPr/>
      <dgm:t>
        <a:bodyPr/>
        <a:lstStyle/>
        <a:p>
          <a:endParaRPr lang="fr-CA"/>
        </a:p>
      </dgm:t>
    </dgm:pt>
    <dgm:pt modelId="{DC5F3FFF-1B86-40DF-AF41-4EDB4C1157D0}" type="sibTrans" cxnId="{7CBE95AE-F569-4B53-8DC7-EFE96CCCAED9}">
      <dgm:prSet/>
      <dgm:spPr/>
      <dgm:t>
        <a:bodyPr/>
        <a:lstStyle/>
        <a:p>
          <a:endParaRPr lang="fr-CA"/>
        </a:p>
      </dgm:t>
    </dgm:pt>
    <dgm:pt modelId="{F280808F-DDBC-4D77-86C7-58B6EB03DA9F}">
      <dgm:prSet phldrT="[Texte]" custT="1"/>
      <dgm:spPr>
        <a:solidFill>
          <a:schemeClr val="accent3"/>
        </a:solidFill>
      </dgm:spPr>
      <dgm:t>
        <a:bodyPr/>
        <a:lstStyle/>
        <a:p>
          <a:r>
            <a:rPr lang="fr-CA" sz="800" dirty="0" smtClean="0"/>
            <a:t>Gatineau</a:t>
          </a:r>
          <a:endParaRPr lang="fr-CA" sz="800" dirty="0"/>
        </a:p>
      </dgm:t>
    </dgm:pt>
    <dgm:pt modelId="{E79B6645-B00C-473E-9CF0-29F0AF647DAE}" type="parTrans" cxnId="{3F51F6EA-7140-4FBA-81B8-A83275A71F18}">
      <dgm:prSet/>
      <dgm:spPr/>
      <dgm:t>
        <a:bodyPr/>
        <a:lstStyle/>
        <a:p>
          <a:endParaRPr lang="fr-CA"/>
        </a:p>
      </dgm:t>
    </dgm:pt>
    <dgm:pt modelId="{D5B708E3-4E37-4CFA-B911-7690A856BBAF}" type="sibTrans" cxnId="{3F51F6EA-7140-4FBA-81B8-A83275A71F18}">
      <dgm:prSet/>
      <dgm:spPr/>
      <dgm:t>
        <a:bodyPr/>
        <a:lstStyle/>
        <a:p>
          <a:endParaRPr lang="fr-CA"/>
        </a:p>
      </dgm:t>
    </dgm:pt>
    <dgm:pt modelId="{3F1B8AA9-B9E2-4473-8221-85AC3758129A}" type="pres">
      <dgm:prSet presAssocID="{E63B8511-5495-40DB-857A-90B159D01A14}" presName="cycle" presStyleCnt="0">
        <dgm:presLayoutVars>
          <dgm:dir/>
          <dgm:resizeHandles val="exact"/>
        </dgm:presLayoutVars>
      </dgm:prSet>
      <dgm:spPr/>
      <dgm:t>
        <a:bodyPr/>
        <a:lstStyle/>
        <a:p>
          <a:endParaRPr lang="fr-CA"/>
        </a:p>
      </dgm:t>
    </dgm:pt>
    <dgm:pt modelId="{379C9350-6636-4594-A49C-9FABA2E821BF}" type="pres">
      <dgm:prSet presAssocID="{C16236ED-ACA6-4C60-B0F6-941BE89EE80F}" presName="node" presStyleLbl="node1" presStyleIdx="0" presStyleCnt="6" custScaleX="115870">
        <dgm:presLayoutVars>
          <dgm:bulletEnabled val="1"/>
        </dgm:presLayoutVars>
      </dgm:prSet>
      <dgm:spPr/>
      <dgm:t>
        <a:bodyPr/>
        <a:lstStyle/>
        <a:p>
          <a:endParaRPr lang="fr-CA"/>
        </a:p>
      </dgm:t>
    </dgm:pt>
    <dgm:pt modelId="{62F2F85E-0395-4D98-9010-2B0D939992BC}" type="pres">
      <dgm:prSet presAssocID="{C16236ED-ACA6-4C60-B0F6-941BE89EE80F}" presName="spNode" presStyleCnt="0"/>
      <dgm:spPr/>
    </dgm:pt>
    <dgm:pt modelId="{9E79D18A-FDC4-477E-B10F-18CE1DB54176}" type="pres">
      <dgm:prSet presAssocID="{FCAE2EC2-21F6-4644-8EF5-7B4F5E5386B5}" presName="sibTrans" presStyleLbl="sibTrans1D1" presStyleIdx="0" presStyleCnt="6"/>
      <dgm:spPr/>
      <dgm:t>
        <a:bodyPr/>
        <a:lstStyle/>
        <a:p>
          <a:endParaRPr lang="fr-CA"/>
        </a:p>
      </dgm:t>
    </dgm:pt>
    <dgm:pt modelId="{7C9BB4B7-E4BB-4EEB-B84D-7AE7A6C49B7D}" type="pres">
      <dgm:prSet presAssocID="{AB17DA42-CF46-4A56-9761-65D3A433A77A}" presName="node" presStyleLbl="node1" presStyleIdx="1" presStyleCnt="6" custScaleX="132676" custRadScaleRad="109997" custRadScaleInc="37774">
        <dgm:presLayoutVars>
          <dgm:bulletEnabled val="1"/>
        </dgm:presLayoutVars>
      </dgm:prSet>
      <dgm:spPr/>
      <dgm:t>
        <a:bodyPr/>
        <a:lstStyle/>
        <a:p>
          <a:endParaRPr lang="fr-CA"/>
        </a:p>
      </dgm:t>
    </dgm:pt>
    <dgm:pt modelId="{0705C6B9-D9AB-4145-B235-DE501FBB6E26}" type="pres">
      <dgm:prSet presAssocID="{AB17DA42-CF46-4A56-9761-65D3A433A77A}" presName="spNode" presStyleCnt="0"/>
      <dgm:spPr/>
    </dgm:pt>
    <dgm:pt modelId="{70B58CBA-863B-46DA-9197-E8E448431427}" type="pres">
      <dgm:prSet presAssocID="{652A99B5-A7E8-479A-B40D-685B574F07BB}" presName="sibTrans" presStyleLbl="sibTrans1D1" presStyleIdx="1" presStyleCnt="6"/>
      <dgm:spPr/>
      <dgm:t>
        <a:bodyPr/>
        <a:lstStyle/>
        <a:p>
          <a:endParaRPr lang="fr-CA"/>
        </a:p>
      </dgm:t>
    </dgm:pt>
    <dgm:pt modelId="{1EAB3C44-F4EA-410E-B21F-0F3A6AD5CE04}" type="pres">
      <dgm:prSet presAssocID="{DD8F87D6-BE14-4E3F-B6D3-8CE56BF6856F}" presName="node" presStyleLbl="node1" presStyleIdx="2" presStyleCnt="6" custScaleX="143081" custRadScaleRad="108690" custRadScaleInc="-46435">
        <dgm:presLayoutVars>
          <dgm:bulletEnabled val="1"/>
        </dgm:presLayoutVars>
      </dgm:prSet>
      <dgm:spPr/>
      <dgm:t>
        <a:bodyPr/>
        <a:lstStyle/>
        <a:p>
          <a:endParaRPr lang="fr-CA"/>
        </a:p>
      </dgm:t>
    </dgm:pt>
    <dgm:pt modelId="{0838E372-EF88-4147-BAE4-C1F5EA99C2FF}" type="pres">
      <dgm:prSet presAssocID="{DD8F87D6-BE14-4E3F-B6D3-8CE56BF6856F}" presName="spNode" presStyleCnt="0"/>
      <dgm:spPr/>
    </dgm:pt>
    <dgm:pt modelId="{888019B3-3C29-4AC0-868D-D48C2D2FFF19}" type="pres">
      <dgm:prSet presAssocID="{C3952E26-CC7A-476B-8633-568CA4AA7CA6}" presName="sibTrans" presStyleLbl="sibTrans1D1" presStyleIdx="2" presStyleCnt="6"/>
      <dgm:spPr/>
      <dgm:t>
        <a:bodyPr/>
        <a:lstStyle/>
        <a:p>
          <a:endParaRPr lang="fr-CA"/>
        </a:p>
      </dgm:t>
    </dgm:pt>
    <dgm:pt modelId="{1B4A499F-AB2D-4A97-8BB5-5E4008B868F9}" type="pres">
      <dgm:prSet presAssocID="{F280808F-DDBC-4D77-86C7-58B6EB03DA9F}" presName="node" presStyleLbl="node1" presStyleIdx="3" presStyleCnt="6" custScaleX="134367" custRadScaleRad="101493" custRadScaleInc="2659">
        <dgm:presLayoutVars>
          <dgm:bulletEnabled val="1"/>
        </dgm:presLayoutVars>
      </dgm:prSet>
      <dgm:spPr/>
      <dgm:t>
        <a:bodyPr/>
        <a:lstStyle/>
        <a:p>
          <a:endParaRPr lang="fr-CA"/>
        </a:p>
      </dgm:t>
    </dgm:pt>
    <dgm:pt modelId="{9803AD0E-DDB5-40B5-AA49-8D4F88C19A40}" type="pres">
      <dgm:prSet presAssocID="{F280808F-DDBC-4D77-86C7-58B6EB03DA9F}" presName="spNode" presStyleCnt="0"/>
      <dgm:spPr/>
    </dgm:pt>
    <dgm:pt modelId="{19186DF0-6651-4E04-8D53-4ECECA9A837C}" type="pres">
      <dgm:prSet presAssocID="{D5B708E3-4E37-4CFA-B911-7690A856BBAF}" presName="sibTrans" presStyleLbl="sibTrans1D1" presStyleIdx="3" presStyleCnt="6"/>
      <dgm:spPr/>
      <dgm:t>
        <a:bodyPr/>
        <a:lstStyle/>
        <a:p>
          <a:endParaRPr lang="fr-CA"/>
        </a:p>
      </dgm:t>
    </dgm:pt>
    <dgm:pt modelId="{082AE4C8-2F34-4BD0-8777-EDB94F87BBB6}" type="pres">
      <dgm:prSet presAssocID="{53EC9C46-2896-4572-A476-5CCACC6E5A2B}" presName="node" presStyleLbl="node1" presStyleIdx="4" presStyleCnt="6" custScaleX="130318" custRadScaleRad="112176" custRadScaleInc="49885">
        <dgm:presLayoutVars>
          <dgm:bulletEnabled val="1"/>
        </dgm:presLayoutVars>
      </dgm:prSet>
      <dgm:spPr/>
      <dgm:t>
        <a:bodyPr/>
        <a:lstStyle/>
        <a:p>
          <a:endParaRPr lang="fr-CA"/>
        </a:p>
      </dgm:t>
    </dgm:pt>
    <dgm:pt modelId="{546B018D-5B65-4FA0-9852-6F2B228F2900}" type="pres">
      <dgm:prSet presAssocID="{53EC9C46-2896-4572-A476-5CCACC6E5A2B}" presName="spNode" presStyleCnt="0"/>
      <dgm:spPr/>
    </dgm:pt>
    <dgm:pt modelId="{C41DD60B-0D95-40C4-A09B-43350D54280A}" type="pres">
      <dgm:prSet presAssocID="{EE875649-C8A8-4A27-8912-4ED5F03535C2}" presName="sibTrans" presStyleLbl="sibTrans1D1" presStyleIdx="4" presStyleCnt="6"/>
      <dgm:spPr/>
      <dgm:t>
        <a:bodyPr/>
        <a:lstStyle/>
        <a:p>
          <a:endParaRPr lang="fr-CA"/>
        </a:p>
      </dgm:t>
    </dgm:pt>
    <dgm:pt modelId="{9F30FBDE-5C75-46D5-857C-4A192D665B61}" type="pres">
      <dgm:prSet presAssocID="{AFF3D79F-2A54-4395-9EEC-8F902EBA15F1}" presName="node" presStyleLbl="node1" presStyleIdx="5" presStyleCnt="6" custScaleX="131214" custRadScaleRad="113551" custRadScaleInc="-40765">
        <dgm:presLayoutVars>
          <dgm:bulletEnabled val="1"/>
        </dgm:presLayoutVars>
      </dgm:prSet>
      <dgm:spPr/>
      <dgm:t>
        <a:bodyPr/>
        <a:lstStyle/>
        <a:p>
          <a:endParaRPr lang="fr-CA"/>
        </a:p>
      </dgm:t>
    </dgm:pt>
    <dgm:pt modelId="{F7B34ACC-C474-49ED-85A8-AFC47867E50E}" type="pres">
      <dgm:prSet presAssocID="{AFF3D79F-2A54-4395-9EEC-8F902EBA15F1}" presName="spNode" presStyleCnt="0"/>
      <dgm:spPr/>
    </dgm:pt>
    <dgm:pt modelId="{D8DCD9B9-B3C3-4D79-9AC0-6BCAB675992F}" type="pres">
      <dgm:prSet presAssocID="{DC5F3FFF-1B86-40DF-AF41-4EDB4C1157D0}" presName="sibTrans" presStyleLbl="sibTrans1D1" presStyleIdx="5" presStyleCnt="6"/>
      <dgm:spPr/>
      <dgm:t>
        <a:bodyPr/>
        <a:lstStyle/>
        <a:p>
          <a:endParaRPr lang="fr-CA"/>
        </a:p>
      </dgm:t>
    </dgm:pt>
  </dgm:ptLst>
  <dgm:cxnLst>
    <dgm:cxn modelId="{E4339240-6892-4B85-B029-58A8C1CFA05E}" type="presOf" srcId="{F280808F-DDBC-4D77-86C7-58B6EB03DA9F}" destId="{1B4A499F-AB2D-4A97-8BB5-5E4008B868F9}" srcOrd="0" destOrd="0" presId="urn:microsoft.com/office/officeart/2005/8/layout/cycle6"/>
    <dgm:cxn modelId="{EAE2A02D-F955-451F-8D9E-60895D7ACB7E}" type="presOf" srcId="{DC5F3FFF-1B86-40DF-AF41-4EDB4C1157D0}" destId="{D8DCD9B9-B3C3-4D79-9AC0-6BCAB675992F}" srcOrd="0" destOrd="0" presId="urn:microsoft.com/office/officeart/2005/8/layout/cycle6"/>
    <dgm:cxn modelId="{F130C49C-EC60-4003-824C-F62D797C5D7F}" type="presOf" srcId="{C3952E26-CC7A-476B-8633-568CA4AA7CA6}" destId="{888019B3-3C29-4AC0-868D-D48C2D2FFF19}" srcOrd="0" destOrd="0" presId="urn:microsoft.com/office/officeart/2005/8/layout/cycle6"/>
    <dgm:cxn modelId="{617AF8BC-EEB1-49EB-8478-3727CBFFCAF2}" srcId="{E63B8511-5495-40DB-857A-90B159D01A14}" destId="{AB17DA42-CF46-4A56-9761-65D3A433A77A}" srcOrd="1" destOrd="0" parTransId="{98385536-ACEE-4D0B-A498-37EE24E3C54A}" sibTransId="{652A99B5-A7E8-479A-B40D-685B574F07BB}"/>
    <dgm:cxn modelId="{EF427831-1FB3-49D1-9374-67085115491D}" type="presOf" srcId="{D5B708E3-4E37-4CFA-B911-7690A856BBAF}" destId="{19186DF0-6651-4E04-8D53-4ECECA9A837C}" srcOrd="0" destOrd="0" presId="urn:microsoft.com/office/officeart/2005/8/layout/cycle6"/>
    <dgm:cxn modelId="{A7486666-26C4-48EC-97A7-34BBEC92C08D}" type="presOf" srcId="{AFF3D79F-2A54-4395-9EEC-8F902EBA15F1}" destId="{9F30FBDE-5C75-46D5-857C-4A192D665B61}" srcOrd="0" destOrd="0" presId="urn:microsoft.com/office/officeart/2005/8/layout/cycle6"/>
    <dgm:cxn modelId="{16952B45-3303-4AD6-824A-6FCD23F22B0A}" type="presOf" srcId="{EE875649-C8A8-4A27-8912-4ED5F03535C2}" destId="{C41DD60B-0D95-40C4-A09B-43350D54280A}" srcOrd="0" destOrd="0" presId="urn:microsoft.com/office/officeart/2005/8/layout/cycle6"/>
    <dgm:cxn modelId="{67C2F95C-B4D0-42AD-A9D5-B1C3888F058C}" type="presOf" srcId="{652A99B5-A7E8-479A-B40D-685B574F07BB}" destId="{70B58CBA-863B-46DA-9197-E8E448431427}" srcOrd="0" destOrd="0" presId="urn:microsoft.com/office/officeart/2005/8/layout/cycle6"/>
    <dgm:cxn modelId="{8DE80035-4449-40DC-8CF6-3DED677503FD}" srcId="{E63B8511-5495-40DB-857A-90B159D01A14}" destId="{53EC9C46-2896-4572-A476-5CCACC6E5A2B}" srcOrd="4" destOrd="0" parTransId="{44D0E397-673D-41AC-9225-37F6EC6A609F}" sibTransId="{EE875649-C8A8-4A27-8912-4ED5F03535C2}"/>
    <dgm:cxn modelId="{C0AB73F8-223C-4529-8383-7A3B786DA504}" srcId="{E63B8511-5495-40DB-857A-90B159D01A14}" destId="{DD8F87D6-BE14-4E3F-B6D3-8CE56BF6856F}" srcOrd="2" destOrd="0" parTransId="{DCBA0BC1-4887-42A3-9AB0-E46CFD446422}" sibTransId="{C3952E26-CC7A-476B-8633-568CA4AA7CA6}"/>
    <dgm:cxn modelId="{E8AF64DF-CBFD-4B0A-9E27-BA1B161619C2}" type="presOf" srcId="{AB17DA42-CF46-4A56-9761-65D3A433A77A}" destId="{7C9BB4B7-E4BB-4EEB-B84D-7AE7A6C49B7D}" srcOrd="0" destOrd="0" presId="urn:microsoft.com/office/officeart/2005/8/layout/cycle6"/>
    <dgm:cxn modelId="{5C4D8B5C-D99E-4AA6-9833-1DDE0CFE4EE6}" type="presOf" srcId="{E63B8511-5495-40DB-857A-90B159D01A14}" destId="{3F1B8AA9-B9E2-4473-8221-85AC3758129A}" srcOrd="0" destOrd="0" presId="urn:microsoft.com/office/officeart/2005/8/layout/cycle6"/>
    <dgm:cxn modelId="{7CBE95AE-F569-4B53-8DC7-EFE96CCCAED9}" srcId="{E63B8511-5495-40DB-857A-90B159D01A14}" destId="{AFF3D79F-2A54-4395-9EEC-8F902EBA15F1}" srcOrd="5" destOrd="0" parTransId="{E3FB6E8A-408B-4F35-BD6A-BAA88423873E}" sibTransId="{DC5F3FFF-1B86-40DF-AF41-4EDB4C1157D0}"/>
    <dgm:cxn modelId="{E2DC32F5-4D4E-49F7-9FC3-C85468DEF356}" type="presOf" srcId="{C16236ED-ACA6-4C60-B0F6-941BE89EE80F}" destId="{379C9350-6636-4594-A49C-9FABA2E821BF}" srcOrd="0" destOrd="0" presId="urn:microsoft.com/office/officeart/2005/8/layout/cycle6"/>
    <dgm:cxn modelId="{EBB62712-4906-425C-A6A2-3D79BF1769E4}" srcId="{E63B8511-5495-40DB-857A-90B159D01A14}" destId="{C16236ED-ACA6-4C60-B0F6-941BE89EE80F}" srcOrd="0" destOrd="0" parTransId="{1CC3C5B9-73C2-4EA2-A738-59B5007E586E}" sibTransId="{FCAE2EC2-21F6-4644-8EF5-7B4F5E5386B5}"/>
    <dgm:cxn modelId="{3F51F6EA-7140-4FBA-81B8-A83275A71F18}" srcId="{E63B8511-5495-40DB-857A-90B159D01A14}" destId="{F280808F-DDBC-4D77-86C7-58B6EB03DA9F}" srcOrd="3" destOrd="0" parTransId="{E79B6645-B00C-473E-9CF0-29F0AF647DAE}" sibTransId="{D5B708E3-4E37-4CFA-B911-7690A856BBAF}"/>
    <dgm:cxn modelId="{5D182CAC-33FF-49FE-A445-869A7292079E}" type="presOf" srcId="{FCAE2EC2-21F6-4644-8EF5-7B4F5E5386B5}" destId="{9E79D18A-FDC4-477E-B10F-18CE1DB54176}" srcOrd="0" destOrd="0" presId="urn:microsoft.com/office/officeart/2005/8/layout/cycle6"/>
    <dgm:cxn modelId="{3E380B4A-F637-4B4E-AA69-0DD2795464AC}" type="presOf" srcId="{DD8F87D6-BE14-4E3F-B6D3-8CE56BF6856F}" destId="{1EAB3C44-F4EA-410E-B21F-0F3A6AD5CE04}" srcOrd="0" destOrd="0" presId="urn:microsoft.com/office/officeart/2005/8/layout/cycle6"/>
    <dgm:cxn modelId="{648466D9-C2C8-41F6-8CC7-84139A9C60B2}" type="presOf" srcId="{53EC9C46-2896-4572-A476-5CCACC6E5A2B}" destId="{082AE4C8-2F34-4BD0-8777-EDB94F87BBB6}" srcOrd="0" destOrd="0" presId="urn:microsoft.com/office/officeart/2005/8/layout/cycle6"/>
    <dgm:cxn modelId="{91FC8BBE-F45F-4974-B046-CA3513ABDADB}" type="presParOf" srcId="{3F1B8AA9-B9E2-4473-8221-85AC3758129A}" destId="{379C9350-6636-4594-A49C-9FABA2E821BF}" srcOrd="0" destOrd="0" presId="urn:microsoft.com/office/officeart/2005/8/layout/cycle6"/>
    <dgm:cxn modelId="{01192E2E-740A-4493-9D86-4039D8B21978}" type="presParOf" srcId="{3F1B8AA9-B9E2-4473-8221-85AC3758129A}" destId="{62F2F85E-0395-4D98-9010-2B0D939992BC}" srcOrd="1" destOrd="0" presId="urn:microsoft.com/office/officeart/2005/8/layout/cycle6"/>
    <dgm:cxn modelId="{FB3D315D-16BA-412E-8875-38A6146901FE}" type="presParOf" srcId="{3F1B8AA9-B9E2-4473-8221-85AC3758129A}" destId="{9E79D18A-FDC4-477E-B10F-18CE1DB54176}" srcOrd="2" destOrd="0" presId="urn:microsoft.com/office/officeart/2005/8/layout/cycle6"/>
    <dgm:cxn modelId="{4366220D-1123-475D-9707-914F2973FE76}" type="presParOf" srcId="{3F1B8AA9-B9E2-4473-8221-85AC3758129A}" destId="{7C9BB4B7-E4BB-4EEB-B84D-7AE7A6C49B7D}" srcOrd="3" destOrd="0" presId="urn:microsoft.com/office/officeart/2005/8/layout/cycle6"/>
    <dgm:cxn modelId="{B5E61C8A-9263-4675-926D-F82AD0FC1ED2}" type="presParOf" srcId="{3F1B8AA9-B9E2-4473-8221-85AC3758129A}" destId="{0705C6B9-D9AB-4145-B235-DE501FBB6E26}" srcOrd="4" destOrd="0" presId="urn:microsoft.com/office/officeart/2005/8/layout/cycle6"/>
    <dgm:cxn modelId="{BE310DD4-FA02-4900-9380-0CD3A5B8BA5E}" type="presParOf" srcId="{3F1B8AA9-B9E2-4473-8221-85AC3758129A}" destId="{70B58CBA-863B-46DA-9197-E8E448431427}" srcOrd="5" destOrd="0" presId="urn:microsoft.com/office/officeart/2005/8/layout/cycle6"/>
    <dgm:cxn modelId="{3028AEA4-6253-4650-8857-5A2CFB42A369}" type="presParOf" srcId="{3F1B8AA9-B9E2-4473-8221-85AC3758129A}" destId="{1EAB3C44-F4EA-410E-B21F-0F3A6AD5CE04}" srcOrd="6" destOrd="0" presId="urn:microsoft.com/office/officeart/2005/8/layout/cycle6"/>
    <dgm:cxn modelId="{66B4AEB0-F629-4D34-8ACC-127980FD5863}" type="presParOf" srcId="{3F1B8AA9-B9E2-4473-8221-85AC3758129A}" destId="{0838E372-EF88-4147-BAE4-C1F5EA99C2FF}" srcOrd="7" destOrd="0" presId="urn:microsoft.com/office/officeart/2005/8/layout/cycle6"/>
    <dgm:cxn modelId="{1B496FCF-DF56-4BB1-9DC8-EBBBCA7128A8}" type="presParOf" srcId="{3F1B8AA9-B9E2-4473-8221-85AC3758129A}" destId="{888019B3-3C29-4AC0-868D-D48C2D2FFF19}" srcOrd="8" destOrd="0" presId="urn:microsoft.com/office/officeart/2005/8/layout/cycle6"/>
    <dgm:cxn modelId="{31D1ABEC-60CC-48BB-8D55-5D6A3EE8C24A}" type="presParOf" srcId="{3F1B8AA9-B9E2-4473-8221-85AC3758129A}" destId="{1B4A499F-AB2D-4A97-8BB5-5E4008B868F9}" srcOrd="9" destOrd="0" presId="urn:microsoft.com/office/officeart/2005/8/layout/cycle6"/>
    <dgm:cxn modelId="{CB1AC057-5A9D-4384-89A3-DB7E42954EDD}" type="presParOf" srcId="{3F1B8AA9-B9E2-4473-8221-85AC3758129A}" destId="{9803AD0E-DDB5-40B5-AA49-8D4F88C19A40}" srcOrd="10" destOrd="0" presId="urn:microsoft.com/office/officeart/2005/8/layout/cycle6"/>
    <dgm:cxn modelId="{050236CB-F49B-4FE4-ACB3-A8FDA43FBC4F}" type="presParOf" srcId="{3F1B8AA9-B9E2-4473-8221-85AC3758129A}" destId="{19186DF0-6651-4E04-8D53-4ECECA9A837C}" srcOrd="11" destOrd="0" presId="urn:microsoft.com/office/officeart/2005/8/layout/cycle6"/>
    <dgm:cxn modelId="{36AA39AE-4BFE-4AC5-9BA6-4C3834A73116}" type="presParOf" srcId="{3F1B8AA9-B9E2-4473-8221-85AC3758129A}" destId="{082AE4C8-2F34-4BD0-8777-EDB94F87BBB6}" srcOrd="12" destOrd="0" presId="urn:microsoft.com/office/officeart/2005/8/layout/cycle6"/>
    <dgm:cxn modelId="{6BC70D20-2026-4C6D-8047-E1E35BB4A8BA}" type="presParOf" srcId="{3F1B8AA9-B9E2-4473-8221-85AC3758129A}" destId="{546B018D-5B65-4FA0-9852-6F2B228F2900}" srcOrd="13" destOrd="0" presId="urn:microsoft.com/office/officeart/2005/8/layout/cycle6"/>
    <dgm:cxn modelId="{A77CEFEB-BF2E-4EA8-89BC-1ADA14FDCC7B}" type="presParOf" srcId="{3F1B8AA9-B9E2-4473-8221-85AC3758129A}" destId="{C41DD60B-0D95-40C4-A09B-43350D54280A}" srcOrd="14" destOrd="0" presId="urn:microsoft.com/office/officeart/2005/8/layout/cycle6"/>
    <dgm:cxn modelId="{A91570E0-D7FC-4842-AE46-47278B9488AE}" type="presParOf" srcId="{3F1B8AA9-B9E2-4473-8221-85AC3758129A}" destId="{9F30FBDE-5C75-46D5-857C-4A192D665B61}" srcOrd="15" destOrd="0" presId="urn:microsoft.com/office/officeart/2005/8/layout/cycle6"/>
    <dgm:cxn modelId="{FAB47FE6-3A18-489E-8B8F-45E764BA2E61}" type="presParOf" srcId="{3F1B8AA9-B9E2-4473-8221-85AC3758129A}" destId="{F7B34ACC-C474-49ED-85A8-AFC47867E50E}" srcOrd="16" destOrd="0" presId="urn:microsoft.com/office/officeart/2005/8/layout/cycle6"/>
    <dgm:cxn modelId="{03B96F91-8967-4366-860C-F99D00711335}" type="presParOf" srcId="{3F1B8AA9-B9E2-4473-8221-85AC3758129A}" destId="{D8DCD9B9-B3C3-4D79-9AC0-6BCAB675992F}" srcOrd="17"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BF7AF6-943A-4904-9EB4-D0F1A873BF6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CA"/>
        </a:p>
      </dgm:t>
    </dgm:pt>
    <dgm:pt modelId="{2CC20B48-83B6-4E57-B0B7-A14E6B975CE3}">
      <dgm:prSet phldrT="[Texte]" custT="1"/>
      <dgm:spPr/>
      <dgm:t>
        <a:bodyPr/>
        <a:lstStyle/>
        <a:p>
          <a:r>
            <a:rPr lang="fr-CA" sz="1200" dirty="0" smtClean="0"/>
            <a:t>Frontière</a:t>
          </a:r>
          <a:endParaRPr lang="fr-CA" sz="1200" dirty="0"/>
        </a:p>
      </dgm:t>
    </dgm:pt>
    <dgm:pt modelId="{AAFA6A8F-9160-46E2-AFC5-F528113E7A8D}" type="parTrans" cxnId="{164DAD0C-E57D-4C20-B7EB-3CFF2642338A}">
      <dgm:prSet/>
      <dgm:spPr/>
      <dgm:t>
        <a:bodyPr/>
        <a:lstStyle/>
        <a:p>
          <a:endParaRPr lang="fr-CA"/>
        </a:p>
      </dgm:t>
    </dgm:pt>
    <dgm:pt modelId="{2159A25D-F4F4-4714-A533-2D4534E28EA7}" type="sibTrans" cxnId="{164DAD0C-E57D-4C20-B7EB-3CFF2642338A}">
      <dgm:prSet/>
      <dgm:spPr>
        <a:solidFill>
          <a:schemeClr val="accent3"/>
        </a:solidFill>
      </dgm:spPr>
      <dgm:t>
        <a:bodyPr/>
        <a:lstStyle/>
        <a:p>
          <a:endParaRPr lang="fr-CA"/>
        </a:p>
      </dgm:t>
    </dgm:pt>
    <dgm:pt modelId="{244EA4BA-ADEC-403A-9317-1F79B6C0E8C3}">
      <dgm:prSet phldrT="[Texte]"/>
      <dgm:spPr/>
      <dgm:t>
        <a:bodyPr/>
        <a:lstStyle/>
        <a:p>
          <a:r>
            <a:rPr lang="fr-CA" dirty="0" smtClean="0"/>
            <a:t>Portrait</a:t>
          </a:r>
          <a:endParaRPr lang="fr-CA" dirty="0"/>
        </a:p>
      </dgm:t>
    </dgm:pt>
    <dgm:pt modelId="{88863AAD-A989-4539-B9BE-60D3E0F36C93}" type="parTrans" cxnId="{9EEC773E-52D8-4F11-B1D3-26606B283057}">
      <dgm:prSet/>
      <dgm:spPr/>
      <dgm:t>
        <a:bodyPr/>
        <a:lstStyle/>
        <a:p>
          <a:endParaRPr lang="fr-CA"/>
        </a:p>
      </dgm:t>
    </dgm:pt>
    <dgm:pt modelId="{0D8685B5-6DF8-41A4-B8FF-36BC89ACC494}" type="sibTrans" cxnId="{9EEC773E-52D8-4F11-B1D3-26606B283057}">
      <dgm:prSet/>
      <dgm:spPr>
        <a:solidFill>
          <a:schemeClr val="accent3"/>
        </a:solidFill>
      </dgm:spPr>
      <dgm:t>
        <a:bodyPr/>
        <a:lstStyle/>
        <a:p>
          <a:endParaRPr lang="fr-CA"/>
        </a:p>
      </dgm:t>
    </dgm:pt>
    <dgm:pt modelId="{96CAA58F-3656-4E3C-A654-081A53D3E7AA}">
      <dgm:prSet phldrT="[Texte]"/>
      <dgm:spPr/>
      <dgm:t>
        <a:bodyPr/>
        <a:lstStyle/>
        <a:p>
          <a:r>
            <a:rPr lang="fr-CA" dirty="0" smtClean="0"/>
            <a:t>Ateliers</a:t>
          </a:r>
          <a:endParaRPr lang="fr-CA" dirty="0"/>
        </a:p>
      </dgm:t>
    </dgm:pt>
    <dgm:pt modelId="{383B5BFC-9B4D-4021-A534-713C5FE6C6FD}" type="parTrans" cxnId="{CCEC8BD0-7670-46D8-B168-EA2F3F9542E6}">
      <dgm:prSet/>
      <dgm:spPr/>
      <dgm:t>
        <a:bodyPr/>
        <a:lstStyle/>
        <a:p>
          <a:endParaRPr lang="fr-CA"/>
        </a:p>
      </dgm:t>
    </dgm:pt>
    <dgm:pt modelId="{E0556A5F-FE9A-4B05-9E15-291B58AA9ECB}" type="sibTrans" cxnId="{CCEC8BD0-7670-46D8-B168-EA2F3F9542E6}">
      <dgm:prSet/>
      <dgm:spPr>
        <a:solidFill>
          <a:schemeClr val="accent3"/>
        </a:solidFill>
      </dgm:spPr>
      <dgm:t>
        <a:bodyPr/>
        <a:lstStyle/>
        <a:p>
          <a:endParaRPr lang="fr-CA"/>
        </a:p>
      </dgm:t>
    </dgm:pt>
    <dgm:pt modelId="{2069F464-13B1-4280-9814-43D50298AA82}">
      <dgm:prSet phldrT="[Texte]"/>
      <dgm:spPr/>
      <dgm:t>
        <a:bodyPr/>
        <a:lstStyle/>
        <a:p>
          <a:r>
            <a:rPr lang="fr-CA" dirty="0" smtClean="0"/>
            <a:t>Forum</a:t>
          </a:r>
          <a:endParaRPr lang="fr-CA" dirty="0"/>
        </a:p>
      </dgm:t>
    </dgm:pt>
    <dgm:pt modelId="{D783085D-6C6F-4800-8F72-C4A251F2B8E6}" type="parTrans" cxnId="{7305D72A-3686-44D3-9584-33A7DB7AA699}">
      <dgm:prSet/>
      <dgm:spPr/>
      <dgm:t>
        <a:bodyPr/>
        <a:lstStyle/>
        <a:p>
          <a:endParaRPr lang="fr-CA"/>
        </a:p>
      </dgm:t>
    </dgm:pt>
    <dgm:pt modelId="{B3747A28-1EEA-47E3-AD58-498541689397}" type="sibTrans" cxnId="{7305D72A-3686-44D3-9584-33A7DB7AA699}">
      <dgm:prSet/>
      <dgm:spPr>
        <a:solidFill>
          <a:schemeClr val="accent3"/>
        </a:solidFill>
      </dgm:spPr>
      <dgm:t>
        <a:bodyPr/>
        <a:lstStyle/>
        <a:p>
          <a:endParaRPr lang="fr-CA"/>
        </a:p>
      </dgm:t>
    </dgm:pt>
    <dgm:pt modelId="{4158629D-5465-4DB3-9D45-717FC8630323}">
      <dgm:prSet phldrT="[Texte]" custT="1"/>
      <dgm:spPr/>
      <dgm:t>
        <a:bodyPr/>
        <a:lstStyle/>
        <a:p>
          <a:r>
            <a:rPr lang="fr-CA" sz="1200" dirty="0" smtClean="0"/>
            <a:t>Économie</a:t>
          </a:r>
          <a:endParaRPr lang="fr-CA" sz="1200" dirty="0"/>
        </a:p>
      </dgm:t>
    </dgm:pt>
    <dgm:pt modelId="{8F146509-6BAA-45E3-A3E1-7FA7FC34DF22}" type="parTrans" cxnId="{8C1039E1-3ED6-456C-8DAD-D34D81CEC3FD}">
      <dgm:prSet/>
      <dgm:spPr/>
      <dgm:t>
        <a:bodyPr/>
        <a:lstStyle/>
        <a:p>
          <a:endParaRPr lang="fr-CA"/>
        </a:p>
      </dgm:t>
    </dgm:pt>
    <dgm:pt modelId="{F28B1417-6208-4BB4-9923-238FB9AA8FF7}" type="sibTrans" cxnId="{8C1039E1-3ED6-456C-8DAD-D34D81CEC3FD}">
      <dgm:prSet/>
      <dgm:spPr>
        <a:solidFill>
          <a:schemeClr val="accent3"/>
        </a:solidFill>
      </dgm:spPr>
      <dgm:t>
        <a:bodyPr/>
        <a:lstStyle/>
        <a:p>
          <a:endParaRPr lang="fr-CA"/>
        </a:p>
      </dgm:t>
    </dgm:pt>
    <dgm:pt modelId="{D6345998-C5C2-4914-AA0E-AFA438FDB410}" type="pres">
      <dgm:prSet presAssocID="{B9BF7AF6-943A-4904-9EB4-D0F1A873BF6B}" presName="cycle" presStyleCnt="0">
        <dgm:presLayoutVars>
          <dgm:dir/>
          <dgm:resizeHandles val="exact"/>
        </dgm:presLayoutVars>
      </dgm:prSet>
      <dgm:spPr/>
      <dgm:t>
        <a:bodyPr/>
        <a:lstStyle/>
        <a:p>
          <a:endParaRPr lang="fr-CA"/>
        </a:p>
      </dgm:t>
    </dgm:pt>
    <dgm:pt modelId="{4A6C0124-FD85-4950-A67C-1C0B2D19CF79}" type="pres">
      <dgm:prSet presAssocID="{2CC20B48-83B6-4E57-B0B7-A14E6B975CE3}" presName="dummy" presStyleCnt="0"/>
      <dgm:spPr/>
    </dgm:pt>
    <dgm:pt modelId="{A4C56070-B342-4BE6-9B15-089585FBEDDA}" type="pres">
      <dgm:prSet presAssocID="{2CC20B48-83B6-4E57-B0B7-A14E6B975CE3}" presName="node" presStyleLbl="revTx" presStyleIdx="0" presStyleCnt="5" custScaleX="146258" custScaleY="50706" custRadScaleRad="100791" custRadScaleInc="28752">
        <dgm:presLayoutVars>
          <dgm:bulletEnabled val="1"/>
        </dgm:presLayoutVars>
      </dgm:prSet>
      <dgm:spPr/>
      <dgm:t>
        <a:bodyPr/>
        <a:lstStyle/>
        <a:p>
          <a:endParaRPr lang="fr-CA"/>
        </a:p>
      </dgm:t>
    </dgm:pt>
    <dgm:pt modelId="{C9A98725-EE68-4CAD-8A09-73734C9FFF18}" type="pres">
      <dgm:prSet presAssocID="{2159A25D-F4F4-4714-A533-2D4534E28EA7}" presName="sibTrans" presStyleLbl="node1" presStyleIdx="0" presStyleCnt="5"/>
      <dgm:spPr/>
      <dgm:t>
        <a:bodyPr/>
        <a:lstStyle/>
        <a:p>
          <a:endParaRPr lang="fr-CA"/>
        </a:p>
      </dgm:t>
    </dgm:pt>
    <dgm:pt modelId="{28D25AA2-F49D-4FAE-99D6-E4CB1661163E}" type="pres">
      <dgm:prSet presAssocID="{244EA4BA-ADEC-403A-9317-1F79B6C0E8C3}" presName="dummy" presStyleCnt="0"/>
      <dgm:spPr/>
    </dgm:pt>
    <dgm:pt modelId="{A68DCA85-3D37-4FB2-A57D-BE7E4CFBCB7E}" type="pres">
      <dgm:prSet presAssocID="{244EA4BA-ADEC-403A-9317-1F79B6C0E8C3}" presName="node" presStyleLbl="revTx" presStyleIdx="1" presStyleCnt="5" custScaleY="82926">
        <dgm:presLayoutVars>
          <dgm:bulletEnabled val="1"/>
        </dgm:presLayoutVars>
      </dgm:prSet>
      <dgm:spPr/>
      <dgm:t>
        <a:bodyPr/>
        <a:lstStyle/>
        <a:p>
          <a:endParaRPr lang="fr-CA"/>
        </a:p>
      </dgm:t>
    </dgm:pt>
    <dgm:pt modelId="{FDBEA009-46AE-4EF5-9B18-36EBC0D0812D}" type="pres">
      <dgm:prSet presAssocID="{0D8685B5-6DF8-41A4-B8FF-36BC89ACC494}" presName="sibTrans" presStyleLbl="node1" presStyleIdx="1" presStyleCnt="5"/>
      <dgm:spPr/>
      <dgm:t>
        <a:bodyPr/>
        <a:lstStyle/>
        <a:p>
          <a:endParaRPr lang="fr-CA"/>
        </a:p>
      </dgm:t>
    </dgm:pt>
    <dgm:pt modelId="{1383EAF2-00E5-40C2-A781-D2D1A0D8FDE5}" type="pres">
      <dgm:prSet presAssocID="{96CAA58F-3656-4E3C-A654-081A53D3E7AA}" presName="dummy" presStyleCnt="0"/>
      <dgm:spPr/>
    </dgm:pt>
    <dgm:pt modelId="{23DA578A-8528-4D73-B3ED-6E2FC5D06418}" type="pres">
      <dgm:prSet presAssocID="{96CAA58F-3656-4E3C-A654-081A53D3E7AA}" presName="node" presStyleLbl="revTx" presStyleIdx="2" presStyleCnt="5">
        <dgm:presLayoutVars>
          <dgm:bulletEnabled val="1"/>
        </dgm:presLayoutVars>
      </dgm:prSet>
      <dgm:spPr/>
      <dgm:t>
        <a:bodyPr/>
        <a:lstStyle/>
        <a:p>
          <a:endParaRPr lang="fr-CA"/>
        </a:p>
      </dgm:t>
    </dgm:pt>
    <dgm:pt modelId="{9A8B4B57-5A43-44A7-967C-22300F54CB5A}" type="pres">
      <dgm:prSet presAssocID="{E0556A5F-FE9A-4B05-9E15-291B58AA9ECB}" presName="sibTrans" presStyleLbl="node1" presStyleIdx="2" presStyleCnt="5"/>
      <dgm:spPr/>
      <dgm:t>
        <a:bodyPr/>
        <a:lstStyle/>
        <a:p>
          <a:endParaRPr lang="fr-CA"/>
        </a:p>
      </dgm:t>
    </dgm:pt>
    <dgm:pt modelId="{1686E4D8-43E6-45DA-8C2E-86F8E6841566}" type="pres">
      <dgm:prSet presAssocID="{2069F464-13B1-4280-9814-43D50298AA82}" presName="dummy" presStyleCnt="0"/>
      <dgm:spPr/>
    </dgm:pt>
    <dgm:pt modelId="{8BE05BE6-EA68-45FD-836B-219090019FF4}" type="pres">
      <dgm:prSet presAssocID="{2069F464-13B1-4280-9814-43D50298AA82}" presName="node" presStyleLbl="revTx" presStyleIdx="3" presStyleCnt="5">
        <dgm:presLayoutVars>
          <dgm:bulletEnabled val="1"/>
        </dgm:presLayoutVars>
      </dgm:prSet>
      <dgm:spPr/>
      <dgm:t>
        <a:bodyPr/>
        <a:lstStyle/>
        <a:p>
          <a:endParaRPr lang="fr-CA"/>
        </a:p>
      </dgm:t>
    </dgm:pt>
    <dgm:pt modelId="{2BB006EB-5628-44B8-AB44-62469DA9A0E5}" type="pres">
      <dgm:prSet presAssocID="{B3747A28-1EEA-47E3-AD58-498541689397}" presName="sibTrans" presStyleLbl="node1" presStyleIdx="3" presStyleCnt="5"/>
      <dgm:spPr/>
      <dgm:t>
        <a:bodyPr/>
        <a:lstStyle/>
        <a:p>
          <a:endParaRPr lang="fr-CA"/>
        </a:p>
      </dgm:t>
    </dgm:pt>
    <dgm:pt modelId="{F8641B4E-8F2C-4545-9211-5406E54B8B69}" type="pres">
      <dgm:prSet presAssocID="{4158629D-5465-4DB3-9D45-717FC8630323}" presName="dummy" presStyleCnt="0"/>
      <dgm:spPr/>
    </dgm:pt>
    <dgm:pt modelId="{D0C70FEE-927C-41CD-96A2-B160D12859F2}" type="pres">
      <dgm:prSet presAssocID="{4158629D-5465-4DB3-9D45-717FC8630323}" presName="node" presStyleLbl="revTx" presStyleIdx="4" presStyleCnt="5" custScaleX="209818" custScaleY="50706" custRadScaleRad="96400" custRadScaleInc="-20156">
        <dgm:presLayoutVars>
          <dgm:bulletEnabled val="1"/>
        </dgm:presLayoutVars>
      </dgm:prSet>
      <dgm:spPr/>
      <dgm:t>
        <a:bodyPr/>
        <a:lstStyle/>
        <a:p>
          <a:endParaRPr lang="fr-CA"/>
        </a:p>
      </dgm:t>
    </dgm:pt>
    <dgm:pt modelId="{40114932-0659-476E-97F8-2855467D0C32}" type="pres">
      <dgm:prSet presAssocID="{F28B1417-6208-4BB4-9923-238FB9AA8FF7}" presName="sibTrans" presStyleLbl="node1" presStyleIdx="4" presStyleCnt="5"/>
      <dgm:spPr/>
      <dgm:t>
        <a:bodyPr/>
        <a:lstStyle/>
        <a:p>
          <a:endParaRPr lang="fr-CA"/>
        </a:p>
      </dgm:t>
    </dgm:pt>
  </dgm:ptLst>
  <dgm:cxnLst>
    <dgm:cxn modelId="{CCEC8BD0-7670-46D8-B168-EA2F3F9542E6}" srcId="{B9BF7AF6-943A-4904-9EB4-D0F1A873BF6B}" destId="{96CAA58F-3656-4E3C-A654-081A53D3E7AA}" srcOrd="2" destOrd="0" parTransId="{383B5BFC-9B4D-4021-A534-713C5FE6C6FD}" sibTransId="{E0556A5F-FE9A-4B05-9E15-291B58AA9ECB}"/>
    <dgm:cxn modelId="{471C35CC-7FF5-4393-AFFA-7F097DBFC101}" type="presOf" srcId="{F28B1417-6208-4BB4-9923-238FB9AA8FF7}" destId="{40114932-0659-476E-97F8-2855467D0C32}" srcOrd="0" destOrd="0" presId="urn:microsoft.com/office/officeart/2005/8/layout/cycle1"/>
    <dgm:cxn modelId="{7305D72A-3686-44D3-9584-33A7DB7AA699}" srcId="{B9BF7AF6-943A-4904-9EB4-D0F1A873BF6B}" destId="{2069F464-13B1-4280-9814-43D50298AA82}" srcOrd="3" destOrd="0" parTransId="{D783085D-6C6F-4800-8F72-C4A251F2B8E6}" sibTransId="{B3747A28-1EEA-47E3-AD58-498541689397}"/>
    <dgm:cxn modelId="{3E4F60BB-77A7-4D2F-B64E-784D832470DE}" type="presOf" srcId="{2159A25D-F4F4-4714-A533-2D4534E28EA7}" destId="{C9A98725-EE68-4CAD-8A09-73734C9FFF18}" srcOrd="0" destOrd="0" presId="urn:microsoft.com/office/officeart/2005/8/layout/cycle1"/>
    <dgm:cxn modelId="{3F1F6FAA-C92C-45E3-BB8C-2DBF574A2DD2}" type="presOf" srcId="{244EA4BA-ADEC-403A-9317-1F79B6C0E8C3}" destId="{A68DCA85-3D37-4FB2-A57D-BE7E4CFBCB7E}" srcOrd="0" destOrd="0" presId="urn:microsoft.com/office/officeart/2005/8/layout/cycle1"/>
    <dgm:cxn modelId="{EEC79A97-BF35-434C-87BE-E85B61937F50}" type="presOf" srcId="{2CC20B48-83B6-4E57-B0B7-A14E6B975CE3}" destId="{A4C56070-B342-4BE6-9B15-089585FBEDDA}" srcOrd="0" destOrd="0" presId="urn:microsoft.com/office/officeart/2005/8/layout/cycle1"/>
    <dgm:cxn modelId="{8C1039E1-3ED6-456C-8DAD-D34D81CEC3FD}" srcId="{B9BF7AF6-943A-4904-9EB4-D0F1A873BF6B}" destId="{4158629D-5465-4DB3-9D45-717FC8630323}" srcOrd="4" destOrd="0" parTransId="{8F146509-6BAA-45E3-A3E1-7FA7FC34DF22}" sibTransId="{F28B1417-6208-4BB4-9923-238FB9AA8FF7}"/>
    <dgm:cxn modelId="{9EEC773E-52D8-4F11-B1D3-26606B283057}" srcId="{B9BF7AF6-943A-4904-9EB4-D0F1A873BF6B}" destId="{244EA4BA-ADEC-403A-9317-1F79B6C0E8C3}" srcOrd="1" destOrd="0" parTransId="{88863AAD-A989-4539-B9BE-60D3E0F36C93}" sibTransId="{0D8685B5-6DF8-41A4-B8FF-36BC89ACC494}"/>
    <dgm:cxn modelId="{8507D4A5-99DA-426C-902F-08EAAA79B283}" type="presOf" srcId="{E0556A5F-FE9A-4B05-9E15-291B58AA9ECB}" destId="{9A8B4B57-5A43-44A7-967C-22300F54CB5A}" srcOrd="0" destOrd="0" presId="urn:microsoft.com/office/officeart/2005/8/layout/cycle1"/>
    <dgm:cxn modelId="{D82B564D-C015-4BC9-8392-3012BFECCF74}" type="presOf" srcId="{96CAA58F-3656-4E3C-A654-081A53D3E7AA}" destId="{23DA578A-8528-4D73-B3ED-6E2FC5D06418}" srcOrd="0" destOrd="0" presId="urn:microsoft.com/office/officeart/2005/8/layout/cycle1"/>
    <dgm:cxn modelId="{625AA113-7D0A-485B-BB97-E4E0CD5C866F}" type="presOf" srcId="{B3747A28-1EEA-47E3-AD58-498541689397}" destId="{2BB006EB-5628-44B8-AB44-62469DA9A0E5}" srcOrd="0" destOrd="0" presId="urn:microsoft.com/office/officeart/2005/8/layout/cycle1"/>
    <dgm:cxn modelId="{E901F47D-6A30-4015-94D9-9A5148E62969}" type="presOf" srcId="{4158629D-5465-4DB3-9D45-717FC8630323}" destId="{D0C70FEE-927C-41CD-96A2-B160D12859F2}" srcOrd="0" destOrd="0" presId="urn:microsoft.com/office/officeart/2005/8/layout/cycle1"/>
    <dgm:cxn modelId="{6B35B39C-A07F-4BD6-9EBF-9009DBB837B8}" type="presOf" srcId="{2069F464-13B1-4280-9814-43D50298AA82}" destId="{8BE05BE6-EA68-45FD-836B-219090019FF4}" srcOrd="0" destOrd="0" presId="urn:microsoft.com/office/officeart/2005/8/layout/cycle1"/>
    <dgm:cxn modelId="{3675CF67-C781-4BDA-BA20-717760146A83}" type="presOf" srcId="{0D8685B5-6DF8-41A4-B8FF-36BC89ACC494}" destId="{FDBEA009-46AE-4EF5-9B18-36EBC0D0812D}" srcOrd="0" destOrd="0" presId="urn:microsoft.com/office/officeart/2005/8/layout/cycle1"/>
    <dgm:cxn modelId="{164DAD0C-E57D-4C20-B7EB-3CFF2642338A}" srcId="{B9BF7AF6-943A-4904-9EB4-D0F1A873BF6B}" destId="{2CC20B48-83B6-4E57-B0B7-A14E6B975CE3}" srcOrd="0" destOrd="0" parTransId="{AAFA6A8F-9160-46E2-AFC5-F528113E7A8D}" sibTransId="{2159A25D-F4F4-4714-A533-2D4534E28EA7}"/>
    <dgm:cxn modelId="{FFDB7E3A-1F63-4F28-9B3B-E48CF9560E4E}" type="presOf" srcId="{B9BF7AF6-943A-4904-9EB4-D0F1A873BF6B}" destId="{D6345998-C5C2-4914-AA0E-AFA438FDB410}" srcOrd="0" destOrd="0" presId="urn:microsoft.com/office/officeart/2005/8/layout/cycle1"/>
    <dgm:cxn modelId="{197DE01C-A7E5-4FD7-BAD2-6FC4CB5B0CEB}" type="presParOf" srcId="{D6345998-C5C2-4914-AA0E-AFA438FDB410}" destId="{4A6C0124-FD85-4950-A67C-1C0B2D19CF79}" srcOrd="0" destOrd="0" presId="urn:microsoft.com/office/officeart/2005/8/layout/cycle1"/>
    <dgm:cxn modelId="{0E4DB052-CC5A-46D1-92C0-0915A189D04F}" type="presParOf" srcId="{D6345998-C5C2-4914-AA0E-AFA438FDB410}" destId="{A4C56070-B342-4BE6-9B15-089585FBEDDA}" srcOrd="1" destOrd="0" presId="urn:microsoft.com/office/officeart/2005/8/layout/cycle1"/>
    <dgm:cxn modelId="{DD1604F6-1ED3-4DC5-9B68-CF566FA108B2}" type="presParOf" srcId="{D6345998-C5C2-4914-AA0E-AFA438FDB410}" destId="{C9A98725-EE68-4CAD-8A09-73734C9FFF18}" srcOrd="2" destOrd="0" presId="urn:microsoft.com/office/officeart/2005/8/layout/cycle1"/>
    <dgm:cxn modelId="{BC4B9825-88C4-46CE-A027-E89C0F144CBD}" type="presParOf" srcId="{D6345998-C5C2-4914-AA0E-AFA438FDB410}" destId="{28D25AA2-F49D-4FAE-99D6-E4CB1661163E}" srcOrd="3" destOrd="0" presId="urn:microsoft.com/office/officeart/2005/8/layout/cycle1"/>
    <dgm:cxn modelId="{425F0AAC-FDB8-403B-B3C0-9036B0F7A0C5}" type="presParOf" srcId="{D6345998-C5C2-4914-AA0E-AFA438FDB410}" destId="{A68DCA85-3D37-4FB2-A57D-BE7E4CFBCB7E}" srcOrd="4" destOrd="0" presId="urn:microsoft.com/office/officeart/2005/8/layout/cycle1"/>
    <dgm:cxn modelId="{3F69384E-B402-4796-B4EE-53076E1851EA}" type="presParOf" srcId="{D6345998-C5C2-4914-AA0E-AFA438FDB410}" destId="{FDBEA009-46AE-4EF5-9B18-36EBC0D0812D}" srcOrd="5" destOrd="0" presId="urn:microsoft.com/office/officeart/2005/8/layout/cycle1"/>
    <dgm:cxn modelId="{CA85A849-688B-4E34-8901-F5AC8B6E5F9D}" type="presParOf" srcId="{D6345998-C5C2-4914-AA0E-AFA438FDB410}" destId="{1383EAF2-00E5-40C2-A781-D2D1A0D8FDE5}" srcOrd="6" destOrd="0" presId="urn:microsoft.com/office/officeart/2005/8/layout/cycle1"/>
    <dgm:cxn modelId="{D4031881-A0E7-40C6-BF1E-5537566B9C4B}" type="presParOf" srcId="{D6345998-C5C2-4914-AA0E-AFA438FDB410}" destId="{23DA578A-8528-4D73-B3ED-6E2FC5D06418}" srcOrd="7" destOrd="0" presId="urn:microsoft.com/office/officeart/2005/8/layout/cycle1"/>
    <dgm:cxn modelId="{828F0122-DCC5-4C96-A7F8-AD249892075F}" type="presParOf" srcId="{D6345998-C5C2-4914-AA0E-AFA438FDB410}" destId="{9A8B4B57-5A43-44A7-967C-22300F54CB5A}" srcOrd="8" destOrd="0" presId="urn:microsoft.com/office/officeart/2005/8/layout/cycle1"/>
    <dgm:cxn modelId="{69042E59-C3FB-423C-A502-0D44E5F3821E}" type="presParOf" srcId="{D6345998-C5C2-4914-AA0E-AFA438FDB410}" destId="{1686E4D8-43E6-45DA-8C2E-86F8E6841566}" srcOrd="9" destOrd="0" presId="urn:microsoft.com/office/officeart/2005/8/layout/cycle1"/>
    <dgm:cxn modelId="{0E438EA6-44B0-442A-84DD-793DC86A902A}" type="presParOf" srcId="{D6345998-C5C2-4914-AA0E-AFA438FDB410}" destId="{8BE05BE6-EA68-45FD-836B-219090019FF4}" srcOrd="10" destOrd="0" presId="urn:microsoft.com/office/officeart/2005/8/layout/cycle1"/>
    <dgm:cxn modelId="{5AED5359-C04A-4891-8A6F-D05EC3DFE0FC}" type="presParOf" srcId="{D6345998-C5C2-4914-AA0E-AFA438FDB410}" destId="{2BB006EB-5628-44B8-AB44-62469DA9A0E5}" srcOrd="11" destOrd="0" presId="urn:microsoft.com/office/officeart/2005/8/layout/cycle1"/>
    <dgm:cxn modelId="{F5058038-0557-4D7B-8E4C-CCEBEFC8FE3F}" type="presParOf" srcId="{D6345998-C5C2-4914-AA0E-AFA438FDB410}" destId="{F8641B4E-8F2C-4545-9211-5406E54B8B69}" srcOrd="12" destOrd="0" presId="urn:microsoft.com/office/officeart/2005/8/layout/cycle1"/>
    <dgm:cxn modelId="{90D3D72E-4E9B-422C-8DAC-0ADAD248ADE9}" type="presParOf" srcId="{D6345998-C5C2-4914-AA0E-AFA438FDB410}" destId="{D0C70FEE-927C-41CD-96A2-B160D12859F2}" srcOrd="13" destOrd="0" presId="urn:microsoft.com/office/officeart/2005/8/layout/cycle1"/>
    <dgm:cxn modelId="{8908DAD2-F61D-4A77-AB9C-153F09F78899}" type="presParOf" srcId="{D6345998-C5C2-4914-AA0E-AFA438FDB410}" destId="{40114932-0659-476E-97F8-2855467D0C32}" srcOrd="14"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F0C43-E26A-4EBA-B98A-28FEC73A6497}">
      <dsp:nvSpPr>
        <dsp:cNvPr id="0" name=""/>
        <dsp:cNvSpPr/>
      </dsp:nvSpPr>
      <dsp:spPr>
        <a:xfrm>
          <a:off x="14059" y="0"/>
          <a:ext cx="7318461" cy="4445000"/>
        </a:xfrm>
        <a:prstGeom prst="swooshArrow">
          <a:avLst>
            <a:gd name="adj1" fmla="val 25000"/>
            <a:gd name="adj2" fmla="val 25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477D0305-436A-4D9E-882A-E792F9DA7460}">
      <dsp:nvSpPr>
        <dsp:cNvPr id="0" name=""/>
        <dsp:cNvSpPr/>
      </dsp:nvSpPr>
      <dsp:spPr>
        <a:xfrm>
          <a:off x="860042" y="3147421"/>
          <a:ext cx="184912" cy="184912"/>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72EA2F-DE9B-4BCB-B0D6-EAAFA9B16BB1}">
      <dsp:nvSpPr>
        <dsp:cNvPr id="0" name=""/>
        <dsp:cNvSpPr/>
      </dsp:nvSpPr>
      <dsp:spPr>
        <a:xfrm>
          <a:off x="222735" y="3471789"/>
          <a:ext cx="6443783" cy="581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81" tIns="0" rIns="0" bIns="0" numCol="1" spcCol="1270" anchor="t" anchorCtr="0">
          <a:noAutofit/>
        </a:bodyPr>
        <a:lstStyle/>
        <a:p>
          <a:pPr lvl="0" algn="l" defTabSz="800100">
            <a:lnSpc>
              <a:spcPct val="90000"/>
            </a:lnSpc>
            <a:spcBef>
              <a:spcPct val="0"/>
            </a:spcBef>
            <a:spcAft>
              <a:spcPts val="0"/>
            </a:spcAft>
          </a:pPr>
          <a:r>
            <a:rPr lang="fr-CA" sz="1800" b="0" kern="1200" noProof="0" dirty="0" smtClean="0">
              <a:solidFill>
                <a:schemeClr val="accent3">
                  <a:lumMod val="75000"/>
                </a:schemeClr>
              </a:solidFill>
            </a:rPr>
            <a:t>Table de développement social et en soutien au développement des communautés de l’Outaouais,</a:t>
          </a:r>
          <a:r>
            <a:rPr lang="fr-CA" sz="1800" b="0" kern="1200" noProof="0" dirty="0" smtClean="0">
              <a:solidFill>
                <a:schemeClr val="accent2">
                  <a:lumMod val="75000"/>
                </a:schemeClr>
              </a:solidFill>
            </a:rPr>
            <a:t> </a:t>
          </a:r>
          <a:r>
            <a:rPr lang="fr-CA" sz="2000" b="1" kern="1200" noProof="0" dirty="0" smtClean="0">
              <a:solidFill>
                <a:schemeClr val="accent5"/>
              </a:solidFill>
            </a:rPr>
            <a:t>2015</a:t>
          </a:r>
        </a:p>
      </dsp:txBody>
      <dsp:txXfrm>
        <a:off x="222735" y="3471789"/>
        <a:ext cx="6443783" cy="581656"/>
      </dsp:txXfrm>
    </dsp:sp>
    <dsp:sp modelId="{3635BE6D-5BC1-4835-BA61-6C5741A66C41}">
      <dsp:nvSpPr>
        <dsp:cNvPr id="0" name=""/>
        <dsp:cNvSpPr/>
      </dsp:nvSpPr>
      <dsp:spPr>
        <a:xfrm>
          <a:off x="1983618" y="2180310"/>
          <a:ext cx="334264" cy="334264"/>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94191-9013-4A53-BC24-82A500FEAFE8}">
      <dsp:nvSpPr>
        <dsp:cNvPr id="0" name=""/>
        <dsp:cNvSpPr/>
      </dsp:nvSpPr>
      <dsp:spPr>
        <a:xfrm>
          <a:off x="1435016" y="2684033"/>
          <a:ext cx="4257760" cy="600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120" tIns="0" rIns="0" bIns="0" numCol="1" spcCol="1270" anchor="t" anchorCtr="0">
          <a:noAutofit/>
        </a:bodyPr>
        <a:lstStyle/>
        <a:p>
          <a:pPr lvl="0" algn="l" defTabSz="800100">
            <a:lnSpc>
              <a:spcPct val="90000"/>
            </a:lnSpc>
            <a:spcBef>
              <a:spcPct val="0"/>
            </a:spcBef>
            <a:spcAft>
              <a:spcPts val="0"/>
            </a:spcAft>
          </a:pPr>
          <a:r>
            <a:rPr lang="fr-CA" sz="1800" b="0" kern="1200" noProof="0" dirty="0" smtClean="0">
              <a:solidFill>
                <a:schemeClr val="accent3">
                  <a:lumMod val="75000"/>
                </a:schemeClr>
              </a:solidFill>
            </a:rPr>
            <a:t>Rassemblement pour le développement social de l’Outaouais, </a:t>
          </a:r>
          <a:r>
            <a:rPr lang="fr-CA" sz="2000" b="1" kern="1200" noProof="0" dirty="0" smtClean="0">
              <a:solidFill>
                <a:schemeClr val="accent5"/>
              </a:solidFill>
            </a:rPr>
            <a:t>2016</a:t>
          </a:r>
        </a:p>
        <a:p>
          <a:pPr lvl="0" algn="l" defTabSz="800100">
            <a:lnSpc>
              <a:spcPct val="90000"/>
            </a:lnSpc>
            <a:spcBef>
              <a:spcPct val="0"/>
            </a:spcBef>
            <a:spcAft>
              <a:spcPts val="0"/>
            </a:spcAft>
          </a:pPr>
          <a:endParaRPr lang="fr-CA" sz="1800" b="1" kern="1200" noProof="0" dirty="0" smtClean="0">
            <a:solidFill>
              <a:srgbClr val="FC730C"/>
            </a:solidFill>
          </a:endParaRPr>
        </a:p>
      </dsp:txBody>
      <dsp:txXfrm>
        <a:off x="1435016" y="2684033"/>
        <a:ext cx="4257760" cy="600796"/>
      </dsp:txXfrm>
    </dsp:sp>
    <dsp:sp modelId="{6E8EACCD-64E9-46E3-907B-37B46E669EB2}">
      <dsp:nvSpPr>
        <dsp:cNvPr id="0" name=""/>
        <dsp:cNvSpPr/>
      </dsp:nvSpPr>
      <dsp:spPr>
        <a:xfrm>
          <a:off x="3573853" y="1390613"/>
          <a:ext cx="462280" cy="462280"/>
        </a:xfrm>
        <a:prstGeom prst="ellipse">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BF740B-4610-464F-BABF-6D91D99EA445}">
      <dsp:nvSpPr>
        <dsp:cNvPr id="0" name=""/>
        <dsp:cNvSpPr/>
      </dsp:nvSpPr>
      <dsp:spPr>
        <a:xfrm>
          <a:off x="3078493" y="1937837"/>
          <a:ext cx="4308916" cy="571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953" tIns="0" rIns="0" bIns="0" numCol="1" spcCol="1270" anchor="t" anchorCtr="0">
          <a:noAutofit/>
        </a:bodyPr>
        <a:lstStyle/>
        <a:p>
          <a:pPr lvl="0" algn="l" defTabSz="889000">
            <a:lnSpc>
              <a:spcPct val="90000"/>
            </a:lnSpc>
            <a:spcBef>
              <a:spcPct val="0"/>
            </a:spcBef>
            <a:spcAft>
              <a:spcPts val="0"/>
            </a:spcAft>
          </a:pPr>
          <a:r>
            <a:rPr lang="fr-CA" sz="2000" b="1" kern="1200" noProof="0" dirty="0" smtClean="0">
              <a:solidFill>
                <a:schemeClr val="accent3">
                  <a:lumMod val="75000"/>
                </a:schemeClr>
              </a:solidFill>
            </a:rPr>
            <a:t>Concertation pour le développement social de l’Outaouais (CDSO), </a:t>
          </a:r>
          <a:r>
            <a:rPr lang="fr-CA" sz="2000" b="1" kern="1200" noProof="0" dirty="0" smtClean="0">
              <a:solidFill>
                <a:schemeClr val="accent5"/>
              </a:solidFill>
            </a:rPr>
            <a:t>2018</a:t>
          </a:r>
        </a:p>
      </dsp:txBody>
      <dsp:txXfrm>
        <a:off x="3078493" y="1937837"/>
        <a:ext cx="4308916" cy="571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C9350-6636-4594-A49C-9FABA2E821BF}">
      <dsp:nvSpPr>
        <dsp:cNvPr id="0" name=""/>
        <dsp:cNvSpPr/>
      </dsp:nvSpPr>
      <dsp:spPr>
        <a:xfrm>
          <a:off x="731032" y="757"/>
          <a:ext cx="602989" cy="338260"/>
        </a:xfrm>
        <a:prstGeom prst="round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dirty="0" smtClean="0"/>
            <a:t>TDSVG</a:t>
          </a:r>
          <a:endParaRPr lang="fr-CA" sz="800" kern="1200" dirty="0"/>
        </a:p>
      </dsp:txBody>
      <dsp:txXfrm>
        <a:off x="747544" y="17269"/>
        <a:ext cx="569965" cy="305236"/>
      </dsp:txXfrm>
    </dsp:sp>
    <dsp:sp modelId="{9E79D18A-FDC4-477E-B10F-18CE1DB54176}">
      <dsp:nvSpPr>
        <dsp:cNvPr id="0" name=""/>
        <dsp:cNvSpPr/>
      </dsp:nvSpPr>
      <dsp:spPr>
        <a:xfrm>
          <a:off x="227587" y="166407"/>
          <a:ext cx="1593130" cy="1593130"/>
        </a:xfrm>
        <a:custGeom>
          <a:avLst/>
          <a:gdLst/>
          <a:ahLst/>
          <a:cxnLst/>
          <a:rect l="0" t="0" r="0" b="0"/>
          <a:pathLst>
            <a:path>
              <a:moveTo>
                <a:pt x="1110007" y="64260"/>
              </a:moveTo>
              <a:arcTo wR="796565" hR="796565" stAng="17590317" swAng="165910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9BB4B7-E4BB-4EEB-B84D-7AE7A6C49B7D}">
      <dsp:nvSpPr>
        <dsp:cNvPr id="0" name=""/>
        <dsp:cNvSpPr/>
      </dsp:nvSpPr>
      <dsp:spPr>
        <a:xfrm>
          <a:off x="1405485" y="462790"/>
          <a:ext cx="690447" cy="338260"/>
        </a:xfrm>
        <a:prstGeom prst="round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dirty="0" smtClean="0"/>
            <a:t>TDS </a:t>
          </a:r>
          <a:r>
            <a:rPr lang="fr-CA" sz="700" kern="1200" dirty="0" smtClean="0"/>
            <a:t>Papineau</a:t>
          </a:r>
          <a:endParaRPr lang="fr-CA" sz="700" kern="1200" dirty="0"/>
        </a:p>
      </dsp:txBody>
      <dsp:txXfrm>
        <a:off x="1421997" y="479302"/>
        <a:ext cx="657423" cy="305236"/>
      </dsp:txXfrm>
    </dsp:sp>
    <dsp:sp modelId="{70B58CBA-863B-46DA-9197-E8E448431427}">
      <dsp:nvSpPr>
        <dsp:cNvPr id="0" name=""/>
        <dsp:cNvSpPr/>
      </dsp:nvSpPr>
      <dsp:spPr>
        <a:xfrm>
          <a:off x="217329" y="74894"/>
          <a:ext cx="1593130" cy="1593130"/>
        </a:xfrm>
        <a:custGeom>
          <a:avLst/>
          <a:gdLst/>
          <a:ahLst/>
          <a:cxnLst/>
          <a:rect l="0" t="0" r="0" b="0"/>
          <a:pathLst>
            <a:path>
              <a:moveTo>
                <a:pt x="1590276" y="729187"/>
              </a:moveTo>
              <a:arcTo wR="796565" hR="796565" stAng="21308867" swAng="129434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AB3C44-F4EA-410E-B21F-0F3A6AD5CE04}">
      <dsp:nvSpPr>
        <dsp:cNvPr id="0" name=""/>
        <dsp:cNvSpPr/>
      </dsp:nvSpPr>
      <dsp:spPr>
        <a:xfrm>
          <a:off x="1351337" y="1103540"/>
          <a:ext cx="744595" cy="338260"/>
        </a:xfrm>
        <a:prstGeom prst="round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ts val="0"/>
            </a:spcAft>
          </a:pPr>
          <a:r>
            <a:rPr lang="fr-CA" sz="800" kern="1200" dirty="0" smtClean="0"/>
            <a:t>TDS</a:t>
          </a:r>
        </a:p>
        <a:p>
          <a:pPr lvl="0" algn="ctr" defTabSz="355600">
            <a:lnSpc>
              <a:spcPct val="90000"/>
            </a:lnSpc>
            <a:spcBef>
              <a:spcPct val="0"/>
            </a:spcBef>
            <a:spcAft>
              <a:spcPct val="35000"/>
            </a:spcAft>
          </a:pPr>
          <a:r>
            <a:rPr lang="fr-CA" sz="600" kern="1200" dirty="0" smtClean="0"/>
            <a:t>Basses-Lièvre</a:t>
          </a:r>
          <a:endParaRPr lang="fr-CA" sz="600" kern="1200" dirty="0"/>
        </a:p>
      </dsp:txBody>
      <dsp:txXfrm>
        <a:off x="1367849" y="1120052"/>
        <a:ext cx="711571" cy="305236"/>
      </dsp:txXfrm>
    </dsp:sp>
    <dsp:sp modelId="{888019B3-3C29-4AC0-868D-D48C2D2FFF19}">
      <dsp:nvSpPr>
        <dsp:cNvPr id="0" name=""/>
        <dsp:cNvSpPr/>
      </dsp:nvSpPr>
      <dsp:spPr>
        <a:xfrm>
          <a:off x="151979" y="217101"/>
          <a:ext cx="1593130" cy="1593130"/>
        </a:xfrm>
        <a:custGeom>
          <a:avLst/>
          <a:gdLst/>
          <a:ahLst/>
          <a:cxnLst/>
          <a:rect l="0" t="0" r="0" b="0"/>
          <a:pathLst>
            <a:path>
              <a:moveTo>
                <a:pt x="1466422" y="1227620"/>
              </a:moveTo>
              <a:arcTo wR="796565" hR="796565" stAng="1965684" swAng="14790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4A499F-AB2D-4A97-8BB5-5E4008B868F9}">
      <dsp:nvSpPr>
        <dsp:cNvPr id="0" name=""/>
        <dsp:cNvSpPr/>
      </dsp:nvSpPr>
      <dsp:spPr>
        <a:xfrm>
          <a:off x="675399" y="1594645"/>
          <a:ext cx="699247" cy="338260"/>
        </a:xfrm>
        <a:prstGeom prst="round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dirty="0" smtClean="0"/>
            <a:t>Gatineau</a:t>
          </a:r>
          <a:endParaRPr lang="fr-CA" sz="800" kern="1200" dirty="0"/>
        </a:p>
      </dsp:txBody>
      <dsp:txXfrm>
        <a:off x="691911" y="1611157"/>
        <a:ext cx="666223" cy="305236"/>
      </dsp:txXfrm>
    </dsp:sp>
    <dsp:sp modelId="{19186DF0-6651-4E04-8D53-4ECECA9A837C}">
      <dsp:nvSpPr>
        <dsp:cNvPr id="0" name=""/>
        <dsp:cNvSpPr/>
      </dsp:nvSpPr>
      <dsp:spPr>
        <a:xfrm>
          <a:off x="318027" y="218247"/>
          <a:ext cx="1593130" cy="1593130"/>
        </a:xfrm>
        <a:custGeom>
          <a:avLst/>
          <a:gdLst/>
          <a:ahLst/>
          <a:cxnLst/>
          <a:rect l="0" t="0" r="0" b="0"/>
          <a:pathLst>
            <a:path>
              <a:moveTo>
                <a:pt x="354596" y="1459271"/>
              </a:moveTo>
              <a:arcTo wR="796565" hR="796565" stAng="7421994" swAng="142013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2AE4C8-2F34-4BD0-8777-EDB94F87BBB6}">
      <dsp:nvSpPr>
        <dsp:cNvPr id="0" name=""/>
        <dsp:cNvSpPr/>
      </dsp:nvSpPr>
      <dsp:spPr>
        <a:xfrm>
          <a:off x="0" y="1103273"/>
          <a:ext cx="678176" cy="338260"/>
        </a:xfrm>
        <a:prstGeom prst="round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ts val="0"/>
            </a:spcAft>
          </a:pPr>
          <a:r>
            <a:rPr lang="fr-CA" sz="800" kern="1200" dirty="0" smtClean="0"/>
            <a:t>TDS</a:t>
          </a:r>
        </a:p>
        <a:p>
          <a:pPr lvl="0" algn="ctr" defTabSz="355600">
            <a:lnSpc>
              <a:spcPct val="100000"/>
            </a:lnSpc>
            <a:spcBef>
              <a:spcPct val="0"/>
            </a:spcBef>
            <a:spcAft>
              <a:spcPts val="0"/>
            </a:spcAft>
          </a:pPr>
          <a:r>
            <a:rPr lang="fr-CA" sz="800" kern="1200" dirty="0" smtClean="0"/>
            <a:t>Pontiac</a:t>
          </a:r>
          <a:endParaRPr lang="fr-CA" sz="800" kern="1200" dirty="0"/>
        </a:p>
      </dsp:txBody>
      <dsp:txXfrm>
        <a:off x="16512" y="1119785"/>
        <a:ext cx="645152" cy="305236"/>
      </dsp:txXfrm>
    </dsp:sp>
    <dsp:sp modelId="{C41DD60B-0D95-40C4-A09B-43350D54280A}">
      <dsp:nvSpPr>
        <dsp:cNvPr id="0" name=""/>
        <dsp:cNvSpPr/>
      </dsp:nvSpPr>
      <dsp:spPr>
        <a:xfrm>
          <a:off x="269895" y="142305"/>
          <a:ext cx="1593130" cy="1593130"/>
        </a:xfrm>
        <a:custGeom>
          <a:avLst/>
          <a:gdLst/>
          <a:ahLst/>
          <a:cxnLst/>
          <a:rect l="0" t="0" r="0" b="0"/>
          <a:pathLst>
            <a:path>
              <a:moveTo>
                <a:pt x="16527" y="957988"/>
              </a:moveTo>
              <a:arcTo wR="796565" hR="796565" stAng="10098484" swAng="1295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F30FBDE-5C75-46D5-857C-4A192D665B61}">
      <dsp:nvSpPr>
        <dsp:cNvPr id="0" name=""/>
        <dsp:cNvSpPr/>
      </dsp:nvSpPr>
      <dsp:spPr>
        <a:xfrm>
          <a:off x="0" y="460728"/>
          <a:ext cx="682839" cy="338260"/>
        </a:xfrm>
        <a:prstGeom prst="round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CA" sz="800" kern="1200" dirty="0" smtClean="0"/>
            <a:t>TDSCO</a:t>
          </a:r>
          <a:endParaRPr lang="fr-CA" sz="800" kern="1200" dirty="0"/>
        </a:p>
      </dsp:txBody>
      <dsp:txXfrm>
        <a:off x="16512" y="477240"/>
        <a:ext cx="649815" cy="305236"/>
      </dsp:txXfrm>
    </dsp:sp>
    <dsp:sp modelId="{D8DCD9B9-B3C3-4D79-9AC0-6BCAB675992F}">
      <dsp:nvSpPr>
        <dsp:cNvPr id="0" name=""/>
        <dsp:cNvSpPr/>
      </dsp:nvSpPr>
      <dsp:spPr>
        <a:xfrm>
          <a:off x="292879" y="143960"/>
          <a:ext cx="1593130" cy="1593130"/>
        </a:xfrm>
        <a:custGeom>
          <a:avLst/>
          <a:gdLst/>
          <a:ahLst/>
          <a:cxnLst/>
          <a:rect l="0" t="0" r="0" b="0"/>
          <a:pathLst>
            <a:path>
              <a:moveTo>
                <a:pt x="162894" y="313888"/>
              </a:moveTo>
              <a:arcTo wR="796565" hR="796565" stAng="13037825" swAng="154216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56070-B342-4BE6-9B15-089585FBEDDA}">
      <dsp:nvSpPr>
        <dsp:cNvPr id="0" name=""/>
        <dsp:cNvSpPr/>
      </dsp:nvSpPr>
      <dsp:spPr>
        <a:xfrm>
          <a:off x="2279881" y="209990"/>
          <a:ext cx="779955" cy="27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A" sz="1200" kern="1200" dirty="0" smtClean="0"/>
            <a:t>Frontière</a:t>
          </a:r>
          <a:endParaRPr lang="fr-CA" sz="1200" kern="1200" dirty="0"/>
        </a:p>
      </dsp:txBody>
      <dsp:txXfrm>
        <a:off x="2279881" y="209990"/>
        <a:ext cx="779955" cy="270401"/>
      </dsp:txXfrm>
    </dsp:sp>
    <dsp:sp modelId="{C9A98725-EE68-4CAD-8A09-73734C9FFF18}">
      <dsp:nvSpPr>
        <dsp:cNvPr id="0" name=""/>
        <dsp:cNvSpPr/>
      </dsp:nvSpPr>
      <dsp:spPr>
        <a:xfrm>
          <a:off x="1060819" y="-10919"/>
          <a:ext cx="2001138" cy="2001138"/>
        </a:xfrm>
        <a:prstGeom prst="circularArrow">
          <a:avLst>
            <a:gd name="adj1" fmla="val 5196"/>
            <a:gd name="adj2" fmla="val 335644"/>
            <a:gd name="adj3" fmla="val 21513864"/>
            <a:gd name="adj4" fmla="val 19500142"/>
            <a:gd name="adj5" fmla="val 6063"/>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DCA85-3D37-4FB2-A57D-BE7E4CFBCB7E}">
      <dsp:nvSpPr>
        <dsp:cNvPr id="0" name=""/>
        <dsp:cNvSpPr/>
      </dsp:nvSpPr>
      <dsp:spPr>
        <a:xfrm>
          <a:off x="2638471" y="1054036"/>
          <a:ext cx="533273" cy="442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CA" sz="1300" kern="1200" dirty="0" smtClean="0"/>
            <a:t>Portrait</a:t>
          </a:r>
          <a:endParaRPr lang="fr-CA" sz="1300" kern="1200" dirty="0"/>
        </a:p>
      </dsp:txBody>
      <dsp:txXfrm>
        <a:off x="2638471" y="1054036"/>
        <a:ext cx="533273" cy="442222"/>
      </dsp:txXfrm>
    </dsp:sp>
    <dsp:sp modelId="{FDBEA009-46AE-4EF5-9B18-36EBC0D0812D}">
      <dsp:nvSpPr>
        <dsp:cNvPr id="0" name=""/>
        <dsp:cNvSpPr/>
      </dsp:nvSpPr>
      <dsp:spPr>
        <a:xfrm>
          <a:off x="1060081" y="198"/>
          <a:ext cx="2001138" cy="2001138"/>
        </a:xfrm>
        <a:prstGeom prst="circularArrow">
          <a:avLst>
            <a:gd name="adj1" fmla="val 5196"/>
            <a:gd name="adj2" fmla="val 335644"/>
            <a:gd name="adj3" fmla="val 4015835"/>
            <a:gd name="adj4" fmla="val 2035222"/>
            <a:gd name="adj5" fmla="val 6063"/>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A578A-8528-4D73-B3ED-6E2FC5D06418}">
      <dsp:nvSpPr>
        <dsp:cNvPr id="0" name=""/>
        <dsp:cNvSpPr/>
      </dsp:nvSpPr>
      <dsp:spPr>
        <a:xfrm>
          <a:off x="1794013" y="1622045"/>
          <a:ext cx="533273" cy="53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CA" sz="1300" kern="1200" dirty="0" smtClean="0"/>
            <a:t>Ateliers</a:t>
          </a:r>
          <a:endParaRPr lang="fr-CA" sz="1300" kern="1200" dirty="0"/>
        </a:p>
      </dsp:txBody>
      <dsp:txXfrm>
        <a:off x="1794013" y="1622045"/>
        <a:ext cx="533273" cy="533273"/>
      </dsp:txXfrm>
    </dsp:sp>
    <dsp:sp modelId="{9A8B4B57-5A43-44A7-967C-22300F54CB5A}">
      <dsp:nvSpPr>
        <dsp:cNvPr id="0" name=""/>
        <dsp:cNvSpPr/>
      </dsp:nvSpPr>
      <dsp:spPr>
        <a:xfrm>
          <a:off x="1060081" y="198"/>
          <a:ext cx="2001138" cy="2001138"/>
        </a:xfrm>
        <a:prstGeom prst="circularArrow">
          <a:avLst>
            <a:gd name="adj1" fmla="val 5196"/>
            <a:gd name="adj2" fmla="val 335644"/>
            <a:gd name="adj3" fmla="val 8211968"/>
            <a:gd name="adj4" fmla="val 6448521"/>
            <a:gd name="adj5" fmla="val 6063"/>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05BE6-EA68-45FD-836B-219090019FF4}">
      <dsp:nvSpPr>
        <dsp:cNvPr id="0" name=""/>
        <dsp:cNvSpPr/>
      </dsp:nvSpPr>
      <dsp:spPr>
        <a:xfrm>
          <a:off x="949556" y="1008511"/>
          <a:ext cx="533273" cy="533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CA" sz="1300" kern="1200" dirty="0" smtClean="0"/>
            <a:t>Forum</a:t>
          </a:r>
          <a:endParaRPr lang="fr-CA" sz="1300" kern="1200" dirty="0"/>
        </a:p>
      </dsp:txBody>
      <dsp:txXfrm>
        <a:off x="949556" y="1008511"/>
        <a:ext cx="533273" cy="533273"/>
      </dsp:txXfrm>
    </dsp:sp>
    <dsp:sp modelId="{2BB006EB-5628-44B8-AB44-62469DA9A0E5}">
      <dsp:nvSpPr>
        <dsp:cNvPr id="0" name=""/>
        <dsp:cNvSpPr/>
      </dsp:nvSpPr>
      <dsp:spPr>
        <a:xfrm>
          <a:off x="1058953" y="53345"/>
          <a:ext cx="2001138" cy="2001138"/>
        </a:xfrm>
        <a:prstGeom prst="circularArrow">
          <a:avLst>
            <a:gd name="adj1" fmla="val 5196"/>
            <a:gd name="adj2" fmla="val 335644"/>
            <a:gd name="adj3" fmla="val 12838106"/>
            <a:gd name="adj4" fmla="val 10975864"/>
            <a:gd name="adj5" fmla="val 6063"/>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70FEE-927C-41CD-96A2-B160D12859F2}">
      <dsp:nvSpPr>
        <dsp:cNvPr id="0" name=""/>
        <dsp:cNvSpPr/>
      </dsp:nvSpPr>
      <dsp:spPr>
        <a:xfrm>
          <a:off x="941479" y="217981"/>
          <a:ext cx="1118904" cy="270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CA" sz="1200" kern="1200" dirty="0" smtClean="0"/>
            <a:t>Économie</a:t>
          </a:r>
          <a:endParaRPr lang="fr-CA" sz="1200" kern="1200" dirty="0"/>
        </a:p>
      </dsp:txBody>
      <dsp:txXfrm>
        <a:off x="941479" y="217981"/>
        <a:ext cx="1118904" cy="270401"/>
      </dsp:txXfrm>
    </dsp:sp>
    <dsp:sp modelId="{40114932-0659-476E-97F8-2855467D0C32}">
      <dsp:nvSpPr>
        <dsp:cNvPr id="0" name=""/>
        <dsp:cNvSpPr/>
      </dsp:nvSpPr>
      <dsp:spPr>
        <a:xfrm>
          <a:off x="1104831" y="14596"/>
          <a:ext cx="2001138" cy="2001138"/>
        </a:xfrm>
        <a:prstGeom prst="circularArrow">
          <a:avLst>
            <a:gd name="adj1" fmla="val 5196"/>
            <a:gd name="adj2" fmla="val 335644"/>
            <a:gd name="adj3" fmla="val 17360221"/>
            <a:gd name="adj4" fmla="val 14632343"/>
            <a:gd name="adj5" fmla="val 6063"/>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5083B-91F4-4A3F-AEF7-BB2DAD09123C}" type="datetimeFigureOut">
              <a:rPr lang="fr-CA" smtClean="0"/>
              <a:t>2023-05-05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A3DE5-A889-4813-97EF-44158B82A5DA}" type="slidenum">
              <a:rPr lang="fr-CA" smtClean="0"/>
              <a:t>‹N°›</a:t>
            </a:fld>
            <a:endParaRPr lang="fr-CA"/>
          </a:p>
        </p:txBody>
      </p:sp>
    </p:spTree>
    <p:extLst>
      <p:ext uri="{BB962C8B-B14F-4D97-AF65-F5344CB8AC3E}">
        <p14:creationId xmlns:p14="http://schemas.microsoft.com/office/powerpoint/2010/main" val="278940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893B0CF2-7F87-4E02-A248-870047730F99}" type="slidenum">
              <a:rPr lang="fr-FR" smtClean="0"/>
              <a:t>1</a:t>
            </a:fld>
            <a:endParaRPr lang="fr-FR" dirty="0"/>
          </a:p>
        </p:txBody>
      </p:sp>
    </p:spTree>
    <p:extLst>
      <p:ext uri="{BB962C8B-B14F-4D97-AF65-F5344CB8AC3E}">
        <p14:creationId xmlns:p14="http://schemas.microsoft.com/office/powerpoint/2010/main" val="340536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rtl="0"/>
            <a:fld id="{893B0CF2-7F87-4E02-A248-870047730F99}" type="slidenum">
              <a:rPr lang="fr-FR" smtClean="0"/>
              <a:t>2</a:t>
            </a:fld>
            <a:endParaRPr lang="fr-FR" dirty="0"/>
          </a:p>
        </p:txBody>
      </p:sp>
    </p:spTree>
    <p:extLst>
      <p:ext uri="{BB962C8B-B14F-4D97-AF65-F5344CB8AC3E}">
        <p14:creationId xmlns:p14="http://schemas.microsoft.com/office/powerpoint/2010/main" val="3991855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smtClean="0"/>
          </a:p>
          <a:p>
            <a:r>
              <a:rPr lang="fr-CA" noProof="0" dirty="0" smtClean="0"/>
              <a:t>Dans le</a:t>
            </a:r>
            <a:r>
              <a:rPr lang="fr-CA" baseline="0" noProof="0" dirty="0" smtClean="0"/>
              <a:t> PAR 2016-2020, parmi les cibles ministérielles et les priorités, il y a la cible ministérielle et la priorité suivantes: </a:t>
            </a:r>
          </a:p>
          <a:p>
            <a:r>
              <a:rPr lang="fr-CA" b="1" noProof="0" dirty="0" smtClean="0"/>
              <a:t>Cible ministérielle</a:t>
            </a:r>
            <a:r>
              <a:rPr lang="fr-CA" noProof="0" dirty="0" smtClean="0"/>
              <a:t>:</a:t>
            </a:r>
            <a:r>
              <a:rPr lang="fr-CA" baseline="0" noProof="0" dirty="0" smtClean="0"/>
              <a:t> D’ici 2020, le CISSS aura mis en place des mécanismes de collaboration (évaluation des besoins et des leviers d’actions, instance de concertation, accompagnement) avec des acteurs du territoire afin de soutenir le développement des communautés et la création d’environnements sains et sécuritaires. </a:t>
            </a:r>
          </a:p>
          <a:p>
            <a:r>
              <a:rPr lang="fr-CA" b="1" baseline="0" noProof="0" dirty="0" smtClean="0"/>
              <a:t>Priorité d’action: </a:t>
            </a:r>
            <a:r>
              <a:rPr lang="fr-CA" baseline="0" noProof="0" dirty="0" smtClean="0"/>
              <a:t>Réaffirmer le développement social et le développement des communautés comme des stratégies privilégiées de promotion de la santé et de réduction des inégalités sociales de santé. </a:t>
            </a:r>
          </a:p>
          <a:p>
            <a:endParaRPr lang="fr-CA" noProof="0" dirty="0"/>
          </a:p>
        </p:txBody>
      </p:sp>
      <p:sp>
        <p:nvSpPr>
          <p:cNvPr id="4" name="Espace réservé du numéro de diapositive 3"/>
          <p:cNvSpPr>
            <a:spLocks noGrp="1"/>
          </p:cNvSpPr>
          <p:nvPr>
            <p:ph type="sldNum" sz="quarter" idx="10"/>
          </p:nvPr>
        </p:nvSpPr>
        <p:spPr/>
        <p:txBody>
          <a:bodyPr/>
          <a:lstStyle/>
          <a:p>
            <a:fld id="{75693FD4-8F83-4EF7-AC3F-0DC0388986B0}" type="slidenum">
              <a:rPr lang="fr-CA" smtClean="0"/>
              <a:pPr/>
              <a:t>3</a:t>
            </a:fld>
            <a:endParaRPr lang="fr-CA"/>
          </a:p>
        </p:txBody>
      </p:sp>
    </p:spTree>
    <p:extLst>
      <p:ext uri="{BB962C8B-B14F-4D97-AF65-F5344CB8AC3E}">
        <p14:creationId xmlns:p14="http://schemas.microsoft.com/office/powerpoint/2010/main" val="2574513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EECE6DC-E712-49B8-ABEF-80AE9FAF99F8}" type="datetime1">
              <a:rPr lang="en-US" smtClean="0"/>
              <a:t>5/5/2023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fr-CA" smtClean="0"/>
              <a:t>Document de travail du 5 mai 2023</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7C3910E-D2D8-40BD-BB4F-516384192EF6}" type="datetime1">
              <a:rPr lang="en-US" smtClean="0"/>
              <a:t>5/5/2023</a:t>
            </a:fld>
            <a:endParaRPr lang="en-US" dirty="0"/>
          </a:p>
        </p:txBody>
      </p:sp>
      <p:sp>
        <p:nvSpPr>
          <p:cNvPr id="6" name="Footer Placeholder 5"/>
          <p:cNvSpPr>
            <a:spLocks noGrp="1"/>
          </p:cNvSpPr>
          <p:nvPr>
            <p:ph type="ftr" sz="quarter" idx="11"/>
          </p:nvPr>
        </p:nvSpPr>
        <p:spPr/>
        <p:txBody>
          <a:bodyPr/>
          <a:lstStyle/>
          <a:p>
            <a:r>
              <a:rPr lang="fr-CA" smtClean="0"/>
              <a:t>Document de travail du 5 mai 2023</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8203C0B-ABA1-4078-A4FB-237FAE01D044}" type="datetime1">
              <a:rPr lang="en-US" smtClean="0"/>
              <a:t>5/5/2023</a:t>
            </a:fld>
            <a:endParaRPr lang="en-US" dirty="0"/>
          </a:p>
        </p:txBody>
      </p:sp>
      <p:sp>
        <p:nvSpPr>
          <p:cNvPr id="5" name="Footer Placeholder 4"/>
          <p:cNvSpPr>
            <a:spLocks noGrp="1"/>
          </p:cNvSpPr>
          <p:nvPr>
            <p:ph type="ftr" sz="quarter" idx="11"/>
          </p:nvPr>
        </p:nvSpPr>
        <p:spPr/>
        <p:txBody>
          <a:bodyPr/>
          <a:lstStyle/>
          <a:p>
            <a:r>
              <a:rPr lang="fr-CA" smtClean="0"/>
              <a:t>Document de travail du 5 mai 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B0F9253-0701-45CF-8176-8B51556CC736}" type="datetime1">
              <a:rPr lang="en-US" smtClean="0"/>
              <a:t>5/5/2023</a:t>
            </a:fld>
            <a:endParaRPr lang="en-US" dirty="0"/>
          </a:p>
        </p:txBody>
      </p:sp>
      <p:sp>
        <p:nvSpPr>
          <p:cNvPr id="5" name="Footer Placeholder 4"/>
          <p:cNvSpPr>
            <a:spLocks noGrp="1"/>
          </p:cNvSpPr>
          <p:nvPr>
            <p:ph type="ftr" sz="quarter" idx="11"/>
          </p:nvPr>
        </p:nvSpPr>
        <p:spPr/>
        <p:txBody>
          <a:bodyPr/>
          <a:lstStyle/>
          <a:p>
            <a:r>
              <a:rPr lang="fr-CA" smtClean="0"/>
              <a:t>Document de travail du 5 mai 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5E9306A-1DB9-4AFE-9691-D1D6476A6ED8}" type="datetime1">
              <a:rPr lang="en-US" smtClean="0"/>
              <a:t>5/5/2023</a:t>
            </a:fld>
            <a:endParaRPr lang="en-US" dirty="0"/>
          </a:p>
        </p:txBody>
      </p:sp>
      <p:sp>
        <p:nvSpPr>
          <p:cNvPr id="5" name="Footer Placeholder 4"/>
          <p:cNvSpPr>
            <a:spLocks noGrp="1"/>
          </p:cNvSpPr>
          <p:nvPr>
            <p:ph type="ftr" sz="quarter" idx="11"/>
          </p:nvPr>
        </p:nvSpPr>
        <p:spPr/>
        <p:txBody>
          <a:bodyPr/>
          <a:lstStyle/>
          <a:p>
            <a:r>
              <a:rPr lang="fr-CA" smtClean="0"/>
              <a:t>Document de travail du 5 mai 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B438F8F-D2DF-4565-9F73-E1A61EFB9BEF}" type="datetime1">
              <a:rPr lang="en-US" smtClean="0"/>
              <a:t>5/5/2023</a:t>
            </a:fld>
            <a:endParaRPr lang="en-US" dirty="0"/>
          </a:p>
        </p:txBody>
      </p:sp>
      <p:sp>
        <p:nvSpPr>
          <p:cNvPr id="5" name="Footer Placeholder 4"/>
          <p:cNvSpPr>
            <a:spLocks noGrp="1"/>
          </p:cNvSpPr>
          <p:nvPr>
            <p:ph type="ftr" sz="quarter" idx="11"/>
          </p:nvPr>
        </p:nvSpPr>
        <p:spPr/>
        <p:txBody>
          <a:bodyPr/>
          <a:lstStyle/>
          <a:p>
            <a:r>
              <a:rPr lang="fr-CA" smtClean="0"/>
              <a:t>Document de travail du 5 mai 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687426F5-ABD0-4CCE-BA5A-E0564685FAE2}" type="datetime1">
              <a:rPr lang="en-US" smtClean="0"/>
              <a:t>5/5/2023</a:t>
            </a:fld>
            <a:endParaRPr lang="en-US" dirty="0"/>
          </a:p>
        </p:txBody>
      </p:sp>
      <p:sp>
        <p:nvSpPr>
          <p:cNvPr id="5" name="Footer Placeholder 4"/>
          <p:cNvSpPr>
            <a:spLocks noGrp="1"/>
          </p:cNvSpPr>
          <p:nvPr>
            <p:ph type="ftr" sz="quarter" idx="11"/>
          </p:nvPr>
        </p:nvSpPr>
        <p:spPr/>
        <p:txBody>
          <a:bodyPr/>
          <a:lstStyle/>
          <a:p>
            <a:r>
              <a:rPr lang="fr-CA" smtClean="0"/>
              <a:t>Document de travail du 5 mai 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74AB751-C480-439E-BFE6-F98CA647F79B}" type="datetime1">
              <a:rPr lang="en-US" smtClean="0"/>
              <a:t>5/5/2023</a:t>
            </a:fld>
            <a:endParaRPr lang="en-US" dirty="0"/>
          </a:p>
        </p:txBody>
      </p:sp>
      <p:sp>
        <p:nvSpPr>
          <p:cNvPr id="5" name="Footer Placeholder 4"/>
          <p:cNvSpPr>
            <a:spLocks noGrp="1"/>
          </p:cNvSpPr>
          <p:nvPr>
            <p:ph type="ftr" sz="quarter" idx="11"/>
          </p:nvPr>
        </p:nvSpPr>
        <p:spPr/>
        <p:txBody>
          <a:bodyPr/>
          <a:lstStyle/>
          <a:p>
            <a:r>
              <a:rPr lang="fr-CA" smtClean="0"/>
              <a:t>Document de travail du 5 mai 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0141089-0E96-4E4F-A902-593FE2DFEE02}" type="datetime1">
              <a:rPr lang="en-US" smtClean="0"/>
              <a:t>5/5/2023</a:t>
            </a:fld>
            <a:endParaRPr lang="en-US" dirty="0"/>
          </a:p>
        </p:txBody>
      </p:sp>
      <p:sp>
        <p:nvSpPr>
          <p:cNvPr id="5" name="Footer Placeholder 4"/>
          <p:cNvSpPr>
            <a:spLocks noGrp="1"/>
          </p:cNvSpPr>
          <p:nvPr>
            <p:ph type="ftr" sz="quarter" idx="11"/>
          </p:nvPr>
        </p:nvSpPr>
        <p:spPr/>
        <p:txBody>
          <a:bodyPr/>
          <a:lstStyle/>
          <a:p>
            <a:r>
              <a:rPr lang="fr-CA" smtClean="0"/>
              <a:t>Document de travail du 5 mai 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FBE6320-13B7-4070-A079-98691DD826E0}" type="datetime1">
              <a:rPr lang="en-US" smtClean="0"/>
              <a:t>5/5/2023</a:t>
            </a:fld>
            <a:endParaRPr lang="en-US" dirty="0"/>
          </a:p>
        </p:txBody>
      </p:sp>
      <p:sp>
        <p:nvSpPr>
          <p:cNvPr id="5" name="Footer Placeholder 4"/>
          <p:cNvSpPr>
            <a:spLocks noGrp="1"/>
          </p:cNvSpPr>
          <p:nvPr>
            <p:ph type="ftr" sz="quarter" idx="11"/>
          </p:nvPr>
        </p:nvSpPr>
        <p:spPr/>
        <p:txBody>
          <a:bodyPr/>
          <a:lstStyle/>
          <a:p>
            <a:r>
              <a:rPr lang="fr-CA" smtClean="0"/>
              <a:t>Document de travail du 5 mai 2023</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25A3CBA-061F-44F5-8CC7-F188DDC3B386}" type="datetime1">
              <a:rPr lang="en-US" smtClean="0"/>
              <a:t>5/5/2023</a:t>
            </a:fld>
            <a:endParaRPr lang="en-US" dirty="0"/>
          </a:p>
        </p:txBody>
      </p:sp>
      <p:sp>
        <p:nvSpPr>
          <p:cNvPr id="5" name="Footer Placeholder 4"/>
          <p:cNvSpPr>
            <a:spLocks noGrp="1"/>
          </p:cNvSpPr>
          <p:nvPr>
            <p:ph type="ftr" sz="quarter" idx="11"/>
          </p:nvPr>
        </p:nvSpPr>
        <p:spPr/>
        <p:txBody>
          <a:bodyPr/>
          <a:lstStyle/>
          <a:p>
            <a:r>
              <a:rPr lang="fr-CA" smtClean="0"/>
              <a:t>Document de travail du 5 mai 2023</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6CA94CE-8D12-407F-8346-08EC99EEC909}" type="datetime1">
              <a:rPr lang="en-US" smtClean="0"/>
              <a:t>5/5/2023</a:t>
            </a:fld>
            <a:endParaRPr lang="en-US" dirty="0"/>
          </a:p>
        </p:txBody>
      </p:sp>
      <p:sp>
        <p:nvSpPr>
          <p:cNvPr id="6" name="Footer Placeholder 5"/>
          <p:cNvSpPr>
            <a:spLocks noGrp="1"/>
          </p:cNvSpPr>
          <p:nvPr>
            <p:ph type="ftr" sz="quarter" idx="11"/>
          </p:nvPr>
        </p:nvSpPr>
        <p:spPr/>
        <p:txBody>
          <a:bodyPr/>
          <a:lstStyle/>
          <a:p>
            <a:r>
              <a:rPr lang="fr-CA" smtClean="0"/>
              <a:t>Document de travail du 5 mai 2023</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67C16C4-A367-4F0F-B95F-8152735E54AF}" type="datetime1">
              <a:rPr lang="en-US" smtClean="0"/>
              <a:t>5/5/2023</a:t>
            </a:fld>
            <a:endParaRPr lang="en-US" dirty="0"/>
          </a:p>
        </p:txBody>
      </p:sp>
      <p:sp>
        <p:nvSpPr>
          <p:cNvPr id="8" name="Footer Placeholder 7"/>
          <p:cNvSpPr>
            <a:spLocks noGrp="1"/>
          </p:cNvSpPr>
          <p:nvPr>
            <p:ph type="ftr" sz="quarter" idx="11"/>
          </p:nvPr>
        </p:nvSpPr>
        <p:spPr/>
        <p:txBody>
          <a:bodyPr/>
          <a:lstStyle/>
          <a:p>
            <a:r>
              <a:rPr lang="fr-CA" smtClean="0"/>
              <a:t>Document de travail du 5 mai 2023</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4AF83FD-54E6-4329-8DA9-C36DE0EC31A1}" type="datetime1">
              <a:rPr lang="en-US" smtClean="0"/>
              <a:t>5/5/2023</a:t>
            </a:fld>
            <a:endParaRPr lang="en-US" dirty="0"/>
          </a:p>
        </p:txBody>
      </p:sp>
      <p:sp>
        <p:nvSpPr>
          <p:cNvPr id="4" name="Footer Placeholder 3"/>
          <p:cNvSpPr>
            <a:spLocks noGrp="1"/>
          </p:cNvSpPr>
          <p:nvPr>
            <p:ph type="ftr" sz="quarter" idx="11"/>
          </p:nvPr>
        </p:nvSpPr>
        <p:spPr/>
        <p:txBody>
          <a:bodyPr/>
          <a:lstStyle/>
          <a:p>
            <a:r>
              <a:rPr lang="fr-CA" smtClean="0"/>
              <a:t>Document de travail du 5 mai 2023</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9E432-9914-4484-9C94-CFA5ABCD4785}" type="datetime1">
              <a:rPr lang="en-US" smtClean="0"/>
              <a:t>5/5/2023</a:t>
            </a:fld>
            <a:endParaRPr lang="en-US" dirty="0"/>
          </a:p>
        </p:txBody>
      </p:sp>
      <p:sp>
        <p:nvSpPr>
          <p:cNvPr id="3" name="Footer Placeholder 2"/>
          <p:cNvSpPr>
            <a:spLocks noGrp="1"/>
          </p:cNvSpPr>
          <p:nvPr>
            <p:ph type="ftr" sz="quarter" idx="11"/>
          </p:nvPr>
        </p:nvSpPr>
        <p:spPr/>
        <p:txBody>
          <a:bodyPr/>
          <a:lstStyle/>
          <a:p>
            <a:r>
              <a:rPr lang="fr-CA" smtClean="0"/>
              <a:t>Document de travail du 5 mai 2023</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2B80C1F-495B-4167-AE00-4102313C0541}" type="datetime1">
              <a:rPr lang="en-US" smtClean="0"/>
              <a:t>5/5/2023</a:t>
            </a:fld>
            <a:endParaRPr lang="en-US" dirty="0"/>
          </a:p>
        </p:txBody>
      </p:sp>
      <p:sp>
        <p:nvSpPr>
          <p:cNvPr id="6" name="Footer Placeholder 5"/>
          <p:cNvSpPr>
            <a:spLocks noGrp="1"/>
          </p:cNvSpPr>
          <p:nvPr>
            <p:ph type="ftr" sz="quarter" idx="11"/>
          </p:nvPr>
        </p:nvSpPr>
        <p:spPr/>
        <p:txBody>
          <a:bodyPr/>
          <a:lstStyle/>
          <a:p>
            <a:r>
              <a:rPr lang="fr-CA" smtClean="0"/>
              <a:t>Document de travail du 5 mai 2023</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CE161C50-8EF5-49D6-8999-DCAD2C35EA0C}" type="datetime1">
              <a:rPr lang="en-US" smtClean="0"/>
              <a:t>5/5/2023</a:t>
            </a:fld>
            <a:endParaRPr lang="en-US" dirty="0"/>
          </a:p>
        </p:txBody>
      </p:sp>
      <p:sp>
        <p:nvSpPr>
          <p:cNvPr id="6" name="Footer Placeholder 5"/>
          <p:cNvSpPr>
            <a:spLocks noGrp="1"/>
          </p:cNvSpPr>
          <p:nvPr>
            <p:ph type="ftr" sz="quarter" idx="11"/>
          </p:nvPr>
        </p:nvSpPr>
        <p:spPr/>
        <p:txBody>
          <a:bodyPr/>
          <a:lstStyle/>
          <a:p>
            <a:r>
              <a:rPr lang="fr-CA" smtClean="0"/>
              <a:t>Document de travail du 5 mai 2023</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42799F-6CEE-4DCF-956B-EC83EA5276CD}" type="datetime1">
              <a:rPr lang="en-US" smtClean="0"/>
              <a:t>5/5/2023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fr-CA" smtClean="0"/>
              <a:t>Document de travail du 5 mai 2023</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alado.rqds.org/recit-2-la-cdso-et-pamella-renaud/" TargetMode="External"/><Relationship Id="rId2" Type="http://schemas.openxmlformats.org/officeDocument/2006/relationships/hyperlink" Target="https://www.cdso.ca/" TargetMode="External"/><Relationship Id="rId1" Type="http://schemas.openxmlformats.org/officeDocument/2006/relationships/slideLayout" Target="../slideLayouts/slideLayout6.xml"/><Relationship Id="rId6" Type="http://schemas.openxmlformats.org/officeDocument/2006/relationships/hyperlink" Target="https://odooutaouais.ca/wp-content/uploads/2019/07/DS_RDSO_RapportDemarche_2015-2016.pdf" TargetMode="External"/><Relationship Id="rId5" Type="http://schemas.openxmlformats.org/officeDocument/2006/relationships/hyperlink" Target="https://odooutaouais.ca/wp-content/uploads/2019/07/DS_Pr%C3%A9sentation-CDSO_2018.pdf" TargetMode="External"/><Relationship Id="rId4" Type="http://schemas.openxmlformats.org/officeDocument/2006/relationships/hyperlink" Target="https://drive.google.com/file/d/19QViCxW4lh4uwZTBVqdqt7Q64KDqBDz9/view?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382981" y="1625600"/>
            <a:ext cx="7263631" cy="1834955"/>
          </a:xfrm>
        </p:spPr>
        <p:txBody>
          <a:bodyPr rtlCol="0"/>
          <a:lstStyle/>
          <a:p>
            <a:r>
              <a:rPr lang="fr-FR" sz="4000" dirty="0" smtClean="0">
                <a:solidFill>
                  <a:schemeClr val="accent5"/>
                </a:solidFill>
              </a:rPr>
              <a:t>La Concertation </a:t>
            </a:r>
            <a:br>
              <a:rPr lang="fr-FR" sz="4000" dirty="0" smtClean="0">
                <a:solidFill>
                  <a:schemeClr val="accent5"/>
                </a:solidFill>
              </a:rPr>
            </a:br>
            <a:r>
              <a:rPr lang="fr-FR" sz="4000" dirty="0" smtClean="0">
                <a:solidFill>
                  <a:schemeClr val="accent5"/>
                </a:solidFill>
              </a:rPr>
              <a:t>pour le développement social </a:t>
            </a:r>
            <a:br>
              <a:rPr lang="fr-FR" sz="4000" dirty="0" smtClean="0">
                <a:solidFill>
                  <a:schemeClr val="accent5"/>
                </a:solidFill>
              </a:rPr>
            </a:br>
            <a:r>
              <a:rPr lang="fr-FR" sz="4000" dirty="0" smtClean="0">
                <a:solidFill>
                  <a:schemeClr val="accent5"/>
                </a:solidFill>
              </a:rPr>
              <a:t>de l’Outaouais (</a:t>
            </a:r>
            <a:r>
              <a:rPr lang="fr-FR" sz="4000" b="1" dirty="0" smtClean="0">
                <a:solidFill>
                  <a:schemeClr val="accent5"/>
                </a:solidFill>
              </a:rPr>
              <a:t>CDSO</a:t>
            </a:r>
            <a:r>
              <a:rPr lang="fr-FR" sz="4000" dirty="0" smtClean="0">
                <a:solidFill>
                  <a:schemeClr val="accent5"/>
                </a:solidFill>
              </a:rPr>
              <a:t>)</a:t>
            </a:r>
            <a:endParaRPr lang="fr-FR" sz="4000" dirty="0">
              <a:solidFill>
                <a:schemeClr val="accent5"/>
              </a:solidFill>
            </a:endParaRPr>
          </a:p>
        </p:txBody>
      </p:sp>
      <p:sp>
        <p:nvSpPr>
          <p:cNvPr id="5" name="Sous-titre 4"/>
          <p:cNvSpPr>
            <a:spLocks noGrp="1"/>
          </p:cNvSpPr>
          <p:nvPr>
            <p:ph type="subTitle" idx="1"/>
          </p:nvPr>
        </p:nvSpPr>
        <p:spPr/>
        <p:txBody>
          <a:bodyPr rtlCol="0">
            <a:normAutofit/>
          </a:bodyPr>
          <a:lstStyle/>
          <a:p>
            <a:pPr rtl="0"/>
            <a:r>
              <a:rPr lang="fr-FR" dirty="0" smtClean="0">
                <a:solidFill>
                  <a:schemeClr val="accent3"/>
                </a:solidFill>
              </a:rPr>
              <a:t>Survol du vendredi </a:t>
            </a:r>
            <a:r>
              <a:rPr lang="fr-FR" dirty="0">
                <a:solidFill>
                  <a:schemeClr val="accent3"/>
                </a:solidFill>
              </a:rPr>
              <a:t>5</a:t>
            </a:r>
            <a:r>
              <a:rPr lang="fr-FR" dirty="0" smtClean="0">
                <a:solidFill>
                  <a:schemeClr val="accent3"/>
                </a:solidFill>
              </a:rPr>
              <a:t> </a:t>
            </a:r>
            <a:r>
              <a:rPr lang="fr-FR" dirty="0" smtClean="0">
                <a:solidFill>
                  <a:schemeClr val="accent3"/>
                </a:solidFill>
              </a:rPr>
              <a:t>mai 2023</a:t>
            </a:r>
            <a:endParaRPr lang="fr-FR" dirty="0">
              <a:solidFill>
                <a:schemeClr val="accent3"/>
              </a:solidFill>
            </a:endParaRPr>
          </a:p>
        </p:txBody>
      </p:sp>
      <p:sp>
        <p:nvSpPr>
          <p:cNvPr id="6" name="Titre 1"/>
          <p:cNvSpPr txBox="1">
            <a:spLocks/>
          </p:cNvSpPr>
          <p:nvPr/>
        </p:nvSpPr>
        <p:spPr>
          <a:xfrm rot="21347717">
            <a:off x="2345951" y="4158763"/>
            <a:ext cx="7141115" cy="83502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3200" b="1" dirty="0" smtClean="0">
                <a:solidFill>
                  <a:schemeClr val="accent3"/>
                </a:solidFill>
                <a:latin typeface="+mn-lt"/>
              </a:rPr>
              <a:t>DOCUMENT DE TRAVAIL</a:t>
            </a:r>
            <a:endParaRPr lang="fr-CA" sz="3200" b="1" dirty="0">
              <a:solidFill>
                <a:schemeClr val="accent3"/>
              </a:solidFill>
              <a:latin typeface="+mn-lt"/>
            </a:endParaRPr>
          </a:p>
        </p:txBody>
      </p:sp>
    </p:spTree>
    <p:extLst>
      <p:ext uri="{BB962C8B-B14F-4D97-AF65-F5344CB8AC3E}">
        <p14:creationId xmlns:p14="http://schemas.microsoft.com/office/powerpoint/2010/main" val="349080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chemeClr val="accent5"/>
                </a:solidFill>
              </a:rPr>
              <a:t>Pour plus d’informations</a:t>
            </a:r>
            <a:endParaRPr lang="fr-CA" b="1" dirty="0">
              <a:solidFill>
                <a:schemeClr val="accent5"/>
              </a:solidFill>
            </a:endParaRPr>
          </a:p>
        </p:txBody>
      </p:sp>
      <p:sp>
        <p:nvSpPr>
          <p:cNvPr id="3" name="Espace réservé du pied de page 2"/>
          <p:cNvSpPr>
            <a:spLocks noGrp="1"/>
          </p:cNvSpPr>
          <p:nvPr>
            <p:ph type="ftr" sz="quarter" idx="11"/>
          </p:nvPr>
        </p:nvSpPr>
        <p:spPr/>
        <p:txBody>
          <a:bodyPr/>
          <a:lstStyle/>
          <a:p>
            <a:r>
              <a:rPr lang="fr-CA" smtClean="0"/>
              <a:t>Document de travail du 5 mai 2023</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Rectangle 5"/>
          <p:cNvSpPr/>
          <p:nvPr/>
        </p:nvSpPr>
        <p:spPr>
          <a:xfrm>
            <a:off x="1377512" y="2493526"/>
            <a:ext cx="9436975" cy="3477875"/>
          </a:xfrm>
          <a:prstGeom prst="rect">
            <a:avLst/>
          </a:prstGeom>
        </p:spPr>
        <p:txBody>
          <a:bodyPr wrap="square">
            <a:spAutoFit/>
          </a:bodyPr>
          <a:lstStyle/>
          <a:p>
            <a:pPr marL="342900" indent="-342900">
              <a:buClr>
                <a:schemeClr val="accent5"/>
              </a:buClr>
              <a:buFont typeface="Arial" panose="020B0604020202020204" pitchFamily="34" charset="0"/>
              <a:buChar char="•"/>
            </a:pPr>
            <a:r>
              <a:rPr lang="fr-CA" sz="2000" b="1" dirty="0">
                <a:solidFill>
                  <a:schemeClr val="accent3"/>
                </a:solidFill>
              </a:rPr>
              <a:t>Site web de la </a:t>
            </a:r>
            <a:r>
              <a:rPr lang="fr-CA" sz="2000" b="1" dirty="0" smtClean="0">
                <a:solidFill>
                  <a:schemeClr val="accent3"/>
                </a:solidFill>
              </a:rPr>
              <a:t>CDSO </a:t>
            </a:r>
            <a:r>
              <a:rPr lang="fr-CA" sz="2000" dirty="0" smtClean="0">
                <a:solidFill>
                  <a:schemeClr val="accent3"/>
                </a:solidFill>
              </a:rPr>
              <a:t>avec infolettres et plus  </a:t>
            </a:r>
            <a:r>
              <a:rPr lang="fr-CA" sz="2000" dirty="0">
                <a:solidFill>
                  <a:schemeClr val="accent2">
                    <a:lumMod val="75000"/>
                  </a:schemeClr>
                </a:solidFill>
                <a:hlinkClick r:id="rId2"/>
              </a:rPr>
              <a:t>https://www.cdso.ca/</a:t>
            </a:r>
            <a:r>
              <a:rPr lang="fr-CA" sz="2000" dirty="0">
                <a:solidFill>
                  <a:schemeClr val="accent2">
                    <a:lumMod val="75000"/>
                  </a:schemeClr>
                </a:solidFill>
              </a:rPr>
              <a:t> </a:t>
            </a:r>
          </a:p>
          <a:p>
            <a:pPr marL="342900" indent="-342900">
              <a:buClr>
                <a:schemeClr val="accent5"/>
              </a:buClr>
              <a:buFont typeface="Arial" panose="020B0604020202020204" pitchFamily="34" charset="0"/>
              <a:buChar char="•"/>
            </a:pPr>
            <a:r>
              <a:rPr lang="fr-CA" sz="2000" b="1" dirty="0" err="1">
                <a:solidFill>
                  <a:schemeClr val="accent3"/>
                </a:solidFill>
              </a:rPr>
              <a:t>Balado</a:t>
            </a:r>
            <a:r>
              <a:rPr lang="fr-CA" sz="2000" b="1" dirty="0">
                <a:solidFill>
                  <a:schemeClr val="accent3"/>
                </a:solidFill>
              </a:rPr>
              <a:t> du RQDS Récit </a:t>
            </a:r>
            <a:r>
              <a:rPr lang="fr-CA" sz="2000" b="1" dirty="0" smtClean="0">
                <a:solidFill>
                  <a:schemeClr val="accent3"/>
                </a:solidFill>
              </a:rPr>
              <a:t>2 : </a:t>
            </a:r>
            <a:r>
              <a:rPr lang="fr-CA" sz="2000" b="1" dirty="0">
                <a:solidFill>
                  <a:schemeClr val="accent3"/>
                </a:solidFill>
              </a:rPr>
              <a:t>La CDSO avec </a:t>
            </a:r>
            <a:r>
              <a:rPr lang="fr-CA" sz="2000" b="1" dirty="0" err="1">
                <a:solidFill>
                  <a:schemeClr val="accent3"/>
                </a:solidFill>
              </a:rPr>
              <a:t>Pamella</a:t>
            </a:r>
            <a:r>
              <a:rPr lang="fr-CA" sz="2000" b="1" dirty="0">
                <a:solidFill>
                  <a:schemeClr val="accent3"/>
                </a:solidFill>
              </a:rPr>
              <a:t> Renaud </a:t>
            </a:r>
            <a:r>
              <a:rPr lang="fr-CA" sz="2000" dirty="0">
                <a:solidFill>
                  <a:schemeClr val="accent3"/>
                </a:solidFill>
              </a:rPr>
              <a:t>(</a:t>
            </a:r>
            <a:r>
              <a:rPr lang="fr-CA" sz="2000" dirty="0" smtClean="0">
                <a:solidFill>
                  <a:schemeClr val="accent3"/>
                </a:solidFill>
              </a:rPr>
              <a:t>2022) </a:t>
            </a:r>
            <a:r>
              <a:rPr lang="fr-CA" sz="2000" dirty="0" smtClean="0">
                <a:solidFill>
                  <a:schemeClr val="accent3"/>
                </a:solidFill>
                <a:hlinkClick r:id="rId3"/>
              </a:rPr>
              <a:t>https</a:t>
            </a:r>
            <a:r>
              <a:rPr lang="fr-CA" sz="2000" dirty="0">
                <a:solidFill>
                  <a:schemeClr val="accent3"/>
                </a:solidFill>
                <a:hlinkClick r:id="rId3"/>
              </a:rPr>
              <a:t>://balado.rqds.org/recit-2-la-cdso-et-pamella-renaud/</a:t>
            </a:r>
            <a:r>
              <a:rPr lang="fr-CA" sz="2000" dirty="0">
                <a:solidFill>
                  <a:schemeClr val="accent3"/>
                </a:solidFill>
              </a:rPr>
              <a:t> </a:t>
            </a:r>
          </a:p>
          <a:p>
            <a:pPr marL="342900" indent="-342900">
              <a:buClr>
                <a:schemeClr val="accent5"/>
              </a:buClr>
              <a:buFont typeface="Arial" panose="020B0604020202020204" pitchFamily="34" charset="0"/>
              <a:buChar char="•"/>
            </a:pPr>
            <a:r>
              <a:rPr lang="fr-CA" sz="2000" b="1" dirty="0">
                <a:solidFill>
                  <a:schemeClr val="accent3"/>
                </a:solidFill>
              </a:rPr>
              <a:t>Rapport d’activité de la CDSO, </a:t>
            </a:r>
            <a:r>
              <a:rPr lang="fr-CA" sz="2000" b="1" dirty="0" smtClean="0">
                <a:solidFill>
                  <a:schemeClr val="accent3"/>
                </a:solidFill>
              </a:rPr>
              <a:t>septembre 2021 </a:t>
            </a:r>
            <a:r>
              <a:rPr lang="fr-CA" sz="2000" u="sng" dirty="0">
                <a:hlinkClick r:id="rId4"/>
              </a:rPr>
              <a:t>https://drive.google.com/file/d/19QViCxW4lh4uwZTBVqdqt7Q64KDqBDz9/view?usp=sharing</a:t>
            </a:r>
            <a:endParaRPr lang="fr-CA" sz="2000" u="sng" dirty="0"/>
          </a:p>
          <a:p>
            <a:pPr marL="342900" indent="-342900">
              <a:buClr>
                <a:schemeClr val="accent5"/>
              </a:buClr>
              <a:buFont typeface="Arial" panose="020B0604020202020204" pitchFamily="34" charset="0"/>
              <a:buChar char="•"/>
            </a:pPr>
            <a:r>
              <a:rPr lang="fr-CA" sz="2000" b="1" dirty="0" smtClean="0">
                <a:solidFill>
                  <a:schemeClr val="accent3"/>
                </a:solidFill>
              </a:rPr>
              <a:t>La CDSO, c’est quoi ? </a:t>
            </a:r>
            <a:r>
              <a:rPr lang="fr-CA" sz="2000" dirty="0">
                <a:solidFill>
                  <a:schemeClr val="accent3"/>
                </a:solidFill>
              </a:rPr>
              <a:t>(2018) </a:t>
            </a:r>
            <a:r>
              <a:rPr lang="fr-CA" sz="2000" dirty="0">
                <a:solidFill>
                  <a:schemeClr val="accent3"/>
                </a:solidFill>
                <a:hlinkClick r:id="rId5"/>
              </a:rPr>
              <a:t>https://</a:t>
            </a:r>
            <a:r>
              <a:rPr lang="fr-CA" sz="2000" dirty="0" smtClean="0">
                <a:solidFill>
                  <a:schemeClr val="accent3"/>
                </a:solidFill>
                <a:hlinkClick r:id="rId5"/>
              </a:rPr>
              <a:t>odooutaouais.ca/wp-content/uploads/2019/07/DS_Pr%C3%A9sentation-CDSO_2018.pdf</a:t>
            </a:r>
            <a:endParaRPr lang="fr-CA" sz="2000" dirty="0" smtClean="0">
              <a:solidFill>
                <a:schemeClr val="accent3"/>
              </a:solidFill>
            </a:endParaRPr>
          </a:p>
          <a:p>
            <a:pPr marL="342900" indent="-342900">
              <a:buClr>
                <a:schemeClr val="accent5"/>
              </a:buClr>
              <a:buFont typeface="Arial" panose="020B0604020202020204" pitchFamily="34" charset="0"/>
              <a:buChar char="•"/>
            </a:pPr>
            <a:r>
              <a:rPr lang="fr-CA" sz="2000" b="1" dirty="0" smtClean="0">
                <a:solidFill>
                  <a:schemeClr val="accent3"/>
                </a:solidFill>
              </a:rPr>
              <a:t>Rassemblement pour de le développement social de l’Outaouais</a:t>
            </a:r>
            <a:r>
              <a:rPr lang="fr-CA" sz="2000" b="1" dirty="0">
                <a:solidFill>
                  <a:schemeClr val="accent3"/>
                </a:solidFill>
              </a:rPr>
              <a:t>, rapport 2015-2016 </a:t>
            </a:r>
            <a:r>
              <a:rPr lang="fr-CA" sz="2000" dirty="0">
                <a:solidFill>
                  <a:schemeClr val="accent3"/>
                </a:solidFill>
                <a:hlinkClick r:id="rId6"/>
              </a:rPr>
              <a:t>https://</a:t>
            </a:r>
            <a:r>
              <a:rPr lang="fr-CA" sz="2000" dirty="0" smtClean="0">
                <a:solidFill>
                  <a:schemeClr val="accent3"/>
                </a:solidFill>
                <a:hlinkClick r:id="rId6"/>
              </a:rPr>
              <a:t>odooutaouais.ca/wp-content/uploads/2019/07/DS_RDSO_RapportDemarche_2015-2016.pdf</a:t>
            </a:r>
            <a:r>
              <a:rPr lang="fr-CA" sz="2000" dirty="0" smtClean="0">
                <a:solidFill>
                  <a:schemeClr val="accent3"/>
                </a:solidFill>
              </a:rPr>
              <a:t>  </a:t>
            </a:r>
            <a:r>
              <a:rPr lang="fr-CA" dirty="0" smtClean="0">
                <a:solidFill>
                  <a:schemeClr val="accent2">
                    <a:lumMod val="75000"/>
                  </a:schemeClr>
                </a:solidFill>
              </a:rPr>
              <a:t> </a:t>
            </a:r>
            <a:endParaRPr lang="fr-CA" dirty="0"/>
          </a:p>
        </p:txBody>
      </p:sp>
    </p:spTree>
    <p:extLst>
      <p:ext uri="{BB962C8B-B14F-4D97-AF65-F5344CB8AC3E}">
        <p14:creationId xmlns:p14="http://schemas.microsoft.com/office/powerpoint/2010/main" val="339097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CA" dirty="0" smtClean="0">
                <a:solidFill>
                  <a:schemeClr val="accent3"/>
                </a:solidFill>
              </a:rPr>
              <a:t>MERCI !</a:t>
            </a:r>
            <a:endParaRPr lang="fr-CA" dirty="0">
              <a:solidFill>
                <a:schemeClr val="accent3"/>
              </a:solidFill>
            </a:endParaRPr>
          </a:p>
        </p:txBody>
      </p:sp>
      <p:sp>
        <p:nvSpPr>
          <p:cNvPr id="3" name="Espace réservé du contenu 2"/>
          <p:cNvSpPr>
            <a:spLocks noGrp="1"/>
          </p:cNvSpPr>
          <p:nvPr>
            <p:ph type="body" idx="1"/>
          </p:nvPr>
        </p:nvSpPr>
        <p:spPr/>
        <p:txBody>
          <a:bodyPr>
            <a:normAutofit/>
          </a:bodyPr>
          <a:lstStyle/>
          <a:p>
            <a:r>
              <a:rPr lang="fr-CA" sz="4000" dirty="0" smtClean="0">
                <a:solidFill>
                  <a:schemeClr val="accent5"/>
                </a:solidFill>
              </a:rPr>
              <a:t>Et au plaisir </a:t>
            </a:r>
            <a:r>
              <a:rPr lang="fr-CA" sz="4000" dirty="0" smtClean="0">
                <a:solidFill>
                  <a:schemeClr val="accent5"/>
                </a:solidFill>
                <a:sym typeface="Wingdings" panose="05000000000000000000" pitchFamily="2" charset="2"/>
              </a:rPr>
              <a:t></a:t>
            </a:r>
            <a:endParaRPr lang="fr-CA" sz="4000" dirty="0">
              <a:solidFill>
                <a:schemeClr val="accent5"/>
              </a:solidFill>
            </a:endParaRPr>
          </a:p>
        </p:txBody>
      </p:sp>
      <p:sp>
        <p:nvSpPr>
          <p:cNvPr id="2" name="Espace réservé du pied de page 1"/>
          <p:cNvSpPr>
            <a:spLocks noGrp="1"/>
          </p:cNvSpPr>
          <p:nvPr>
            <p:ph type="ftr" sz="quarter" idx="11"/>
          </p:nvPr>
        </p:nvSpPr>
        <p:spPr/>
        <p:txBody>
          <a:bodyPr/>
          <a:lstStyle/>
          <a:p>
            <a:r>
              <a:rPr lang="fr-CA" smtClean="0"/>
              <a:t>Document de travail du 5 mai 2023</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98689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053664" y="1113365"/>
            <a:ext cx="10297508" cy="1303867"/>
          </a:xfrm>
        </p:spPr>
        <p:txBody>
          <a:bodyPr rtlCol="0">
            <a:normAutofit/>
          </a:bodyPr>
          <a:lstStyle/>
          <a:p>
            <a:pPr rtl="0"/>
            <a:r>
              <a:rPr lang="fr-FR" sz="3600" b="1" dirty="0" smtClean="0">
                <a:solidFill>
                  <a:schemeClr val="accent5"/>
                </a:solidFill>
              </a:rPr>
              <a:t>Connaissez vous la CDSO ? </a:t>
            </a:r>
            <a:r>
              <a:rPr lang="fr-FR" sz="3600" b="1" dirty="0" smtClean="0">
                <a:solidFill>
                  <a:schemeClr val="accent5"/>
                </a:solidFill>
              </a:rPr>
              <a:t> </a:t>
            </a:r>
            <a:endParaRPr lang="fr-FR" sz="3600" b="1" dirty="0">
              <a:solidFill>
                <a:schemeClr val="accent5"/>
              </a:solidFill>
            </a:endParaRPr>
          </a:p>
        </p:txBody>
      </p:sp>
      <p:sp>
        <p:nvSpPr>
          <p:cNvPr id="2" name="Espace réservé du contenu 1"/>
          <p:cNvSpPr>
            <a:spLocks noGrp="1"/>
          </p:cNvSpPr>
          <p:nvPr>
            <p:ph idx="1"/>
          </p:nvPr>
        </p:nvSpPr>
        <p:spPr>
          <a:xfrm>
            <a:off x="1221829" y="2945815"/>
            <a:ext cx="9835054" cy="2340889"/>
          </a:xfrm>
        </p:spPr>
        <p:txBody>
          <a:bodyPr rtlCol="0">
            <a:normAutofit/>
          </a:bodyPr>
          <a:lstStyle/>
          <a:p>
            <a:pPr rtl="0">
              <a:buClr>
                <a:schemeClr val="accent5"/>
              </a:buClr>
            </a:pPr>
            <a:r>
              <a:rPr lang="fr-FR" dirty="0" smtClean="0">
                <a:solidFill>
                  <a:schemeClr val="accent3">
                    <a:lumMod val="75000"/>
                  </a:schemeClr>
                </a:solidFill>
              </a:rPr>
              <a:t>Ligne de temps 2015 à 2020 et principales réalisations </a:t>
            </a:r>
          </a:p>
          <a:p>
            <a:pPr>
              <a:buClr>
                <a:schemeClr val="accent5"/>
              </a:buClr>
            </a:pPr>
            <a:r>
              <a:rPr lang="fr-FR" dirty="0" smtClean="0">
                <a:solidFill>
                  <a:schemeClr val="accent3">
                    <a:lumMod val="75000"/>
                  </a:schemeClr>
                </a:solidFill>
              </a:rPr>
              <a:t>Gouvernance consolidée en 2021 (</a:t>
            </a:r>
            <a:r>
              <a:rPr lang="fr-FR" dirty="0">
                <a:solidFill>
                  <a:schemeClr val="accent3">
                    <a:lumMod val="75000"/>
                  </a:schemeClr>
                </a:solidFill>
              </a:rPr>
              <a:t>vision, </a:t>
            </a:r>
            <a:r>
              <a:rPr lang="fr-FR" dirty="0" smtClean="0">
                <a:solidFill>
                  <a:schemeClr val="accent3">
                    <a:lumMod val="75000"/>
                  </a:schemeClr>
                </a:solidFill>
              </a:rPr>
              <a:t>mission-mandat, valeurs, partenaires)</a:t>
            </a:r>
          </a:p>
          <a:p>
            <a:pPr>
              <a:buClr>
                <a:schemeClr val="accent5"/>
              </a:buClr>
            </a:pPr>
            <a:r>
              <a:rPr lang="fr-FR" dirty="0" smtClean="0">
                <a:solidFill>
                  <a:schemeClr val="accent3">
                    <a:lumMod val="75000"/>
                  </a:schemeClr>
                </a:solidFill>
              </a:rPr>
              <a:t>Saviez-vous que… principales réalisations 2021-2013</a:t>
            </a:r>
            <a:endParaRPr lang="fr-FR" dirty="0">
              <a:solidFill>
                <a:schemeClr val="accent3">
                  <a:lumMod val="75000"/>
                </a:schemeClr>
              </a:solidFill>
            </a:endParaRPr>
          </a:p>
          <a:p>
            <a:pPr rtl="0">
              <a:buClr>
                <a:schemeClr val="accent5"/>
              </a:buClr>
            </a:pPr>
            <a:r>
              <a:rPr lang="fr-FR" dirty="0" smtClean="0">
                <a:solidFill>
                  <a:schemeClr val="accent3">
                    <a:lumMod val="75000"/>
                  </a:schemeClr>
                </a:solidFill>
              </a:rPr>
              <a:t>Pour en savoir plus</a:t>
            </a:r>
          </a:p>
          <a:p>
            <a:pPr rtl="0"/>
            <a:endParaRPr lang="fr-FR" dirty="0"/>
          </a:p>
        </p:txBody>
      </p:sp>
      <p:sp>
        <p:nvSpPr>
          <p:cNvPr id="4" name="Espace réservé du pied de page 3"/>
          <p:cNvSpPr>
            <a:spLocks noGrp="1"/>
          </p:cNvSpPr>
          <p:nvPr>
            <p:ph type="ftr" sz="quarter" idx="11"/>
          </p:nvPr>
        </p:nvSpPr>
        <p:spPr/>
        <p:txBody>
          <a:bodyPr/>
          <a:lstStyle/>
          <a:p>
            <a:r>
              <a:rPr lang="fr-CA" smtClean="0"/>
              <a:t>Document de travail du 5 mai 2023</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404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6"/>
          <p:cNvSpPr>
            <a:spLocks noGrp="1"/>
          </p:cNvSpPr>
          <p:nvPr>
            <p:ph type="ftr" sz="quarter" idx="11"/>
          </p:nvPr>
        </p:nvSpPr>
        <p:spPr/>
        <p:txBody>
          <a:bodyPr/>
          <a:lstStyle/>
          <a:p>
            <a:r>
              <a:rPr lang="fr-CA" smtClean="0"/>
              <a:t>Document de travail du 5 mai 2023</a:t>
            </a:r>
            <a:endParaRPr lang="fr-CA"/>
          </a:p>
        </p:txBody>
      </p:sp>
      <p:sp>
        <p:nvSpPr>
          <p:cNvPr id="5" name="Espace réservé du numéro de diapositive 4"/>
          <p:cNvSpPr>
            <a:spLocks noGrp="1"/>
          </p:cNvSpPr>
          <p:nvPr>
            <p:ph type="sldNum" sz="quarter" idx="12"/>
          </p:nvPr>
        </p:nvSpPr>
        <p:spPr/>
        <p:txBody>
          <a:bodyPr/>
          <a:lstStyle/>
          <a:p>
            <a:fld id="{33D6E5A2-EC83-451F-A719-9AC1370DD5CF}" type="slidenum">
              <a:rPr lang="en-CA" smtClean="0"/>
              <a:pPr/>
              <a:t>3</a:t>
            </a:fld>
            <a:endParaRPr kumimoji="0" lang="en-CA" dirty="0"/>
          </a:p>
        </p:txBody>
      </p:sp>
      <p:sp>
        <p:nvSpPr>
          <p:cNvPr id="2" name="Titre 1"/>
          <p:cNvSpPr>
            <a:spLocks noGrp="1"/>
          </p:cNvSpPr>
          <p:nvPr>
            <p:ph type="title" idx="4294967295"/>
          </p:nvPr>
        </p:nvSpPr>
        <p:spPr>
          <a:xfrm>
            <a:off x="161382" y="719492"/>
            <a:ext cx="3327309" cy="971062"/>
          </a:xfrm>
        </p:spPr>
        <p:txBody>
          <a:bodyPr anchor="t" anchorCtr="0">
            <a:normAutofit fontScale="90000"/>
          </a:bodyPr>
          <a:lstStyle/>
          <a:p>
            <a:r>
              <a:rPr lang="fr-CA" sz="2000" b="1" i="1" dirty="0" smtClean="0">
                <a:solidFill>
                  <a:schemeClr val="accent5"/>
                </a:solidFill>
                <a:latin typeface="+mn-lt"/>
              </a:rPr>
              <a:t>          </a:t>
            </a:r>
            <a:r>
              <a:rPr lang="fr-CA" sz="3200" b="1" dirty="0">
                <a:solidFill>
                  <a:schemeClr val="accent3">
                    <a:lumMod val="75000"/>
                  </a:schemeClr>
                </a:solidFill>
                <a:latin typeface="+mn-lt"/>
              </a:rPr>
              <a:t>Ligne de </a:t>
            </a:r>
            <a:r>
              <a:rPr lang="fr-CA" sz="3200" b="1" dirty="0" smtClean="0">
                <a:solidFill>
                  <a:schemeClr val="accent3">
                    <a:lumMod val="75000"/>
                  </a:schemeClr>
                </a:solidFill>
                <a:latin typeface="+mn-lt"/>
              </a:rPr>
              <a:t>temps de 2015-2020</a:t>
            </a:r>
            <a:endParaRPr lang="fr-CA" sz="3200" b="1" dirty="0">
              <a:solidFill>
                <a:schemeClr val="accent3">
                  <a:lumMod val="75000"/>
                </a:schemeClr>
              </a:solidFill>
              <a:latin typeface="+mn-lt"/>
            </a:endParaRPr>
          </a:p>
        </p:txBody>
      </p:sp>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3339074343"/>
              </p:ext>
            </p:extLst>
          </p:nvPr>
        </p:nvGraphicFramePr>
        <p:xfrm>
          <a:off x="1219201" y="1555408"/>
          <a:ext cx="7316788"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754094" y="5568574"/>
            <a:ext cx="4077206" cy="400110"/>
          </a:xfrm>
          <a:prstGeom prst="rect">
            <a:avLst/>
          </a:prstGeom>
          <a:noFill/>
        </p:spPr>
        <p:txBody>
          <a:bodyPr wrap="none" rtlCol="0">
            <a:spAutoFit/>
          </a:bodyPr>
          <a:lstStyle/>
          <a:p>
            <a:r>
              <a:rPr lang="fr-CA" sz="2000" b="1" dirty="0" smtClean="0">
                <a:solidFill>
                  <a:schemeClr val="accent3">
                    <a:lumMod val="75000"/>
                  </a:schemeClr>
                </a:solidFill>
              </a:rPr>
              <a:t>Transformations du contexte social </a:t>
            </a:r>
            <a:endParaRPr lang="fr-CA" sz="2000" b="1" dirty="0">
              <a:solidFill>
                <a:schemeClr val="accent3">
                  <a:lumMod val="75000"/>
                </a:schemeClr>
              </a:solidFill>
            </a:endParaRPr>
          </a:p>
        </p:txBody>
      </p:sp>
      <p:graphicFrame>
        <p:nvGraphicFramePr>
          <p:cNvPr id="8" name="Diagramme 7"/>
          <p:cNvGraphicFramePr/>
          <p:nvPr>
            <p:extLst>
              <p:ext uri="{D42A27DB-BD31-4B8C-83A1-F6EECF244321}">
                <p14:modId xmlns:p14="http://schemas.microsoft.com/office/powerpoint/2010/main" val="2643215090"/>
              </p:ext>
            </p:extLst>
          </p:nvPr>
        </p:nvGraphicFramePr>
        <p:xfrm>
          <a:off x="5152346" y="810294"/>
          <a:ext cx="2095933" cy="19329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ZoneTexte 8"/>
          <p:cNvSpPr txBox="1"/>
          <p:nvPr/>
        </p:nvSpPr>
        <p:spPr>
          <a:xfrm>
            <a:off x="5422604" y="1407415"/>
            <a:ext cx="1555362" cy="738664"/>
          </a:xfrm>
          <a:prstGeom prst="rect">
            <a:avLst/>
          </a:prstGeom>
          <a:noFill/>
        </p:spPr>
        <p:txBody>
          <a:bodyPr wrap="none" rtlCol="0">
            <a:spAutoFit/>
          </a:bodyPr>
          <a:lstStyle/>
          <a:p>
            <a:pPr algn="ctr"/>
            <a:r>
              <a:rPr lang="fr-CA" sz="1400" b="1" dirty="0" smtClean="0">
                <a:solidFill>
                  <a:schemeClr val="accent3">
                    <a:lumMod val="75000"/>
                  </a:schemeClr>
                </a:solidFill>
              </a:rPr>
              <a:t>PAGIÉPS</a:t>
            </a:r>
            <a:endParaRPr lang="fr-CA" sz="1400" b="1" dirty="0">
              <a:solidFill>
                <a:schemeClr val="accent3">
                  <a:lumMod val="75000"/>
                </a:schemeClr>
              </a:solidFill>
            </a:endParaRPr>
          </a:p>
          <a:p>
            <a:pPr algn="ctr"/>
            <a:r>
              <a:rPr lang="fr-CA" sz="1400" b="1" dirty="0" smtClean="0">
                <a:solidFill>
                  <a:schemeClr val="accent3">
                    <a:lumMod val="75000"/>
                  </a:schemeClr>
                </a:solidFill>
              </a:rPr>
              <a:t> mesures 11 et 13.1</a:t>
            </a:r>
          </a:p>
          <a:p>
            <a:pPr algn="ctr"/>
            <a:r>
              <a:rPr lang="fr-CA" sz="1400" b="1" dirty="0" smtClean="0">
                <a:solidFill>
                  <a:schemeClr val="accent3">
                    <a:lumMod val="75000"/>
                  </a:schemeClr>
                </a:solidFill>
              </a:rPr>
              <a:t>2017-23</a:t>
            </a:r>
            <a:endParaRPr lang="fr-CA" sz="1400" b="1" dirty="0">
              <a:solidFill>
                <a:schemeClr val="accent3">
                  <a:lumMod val="75000"/>
                </a:schemeClr>
              </a:solidFill>
            </a:endParaRPr>
          </a:p>
        </p:txBody>
      </p:sp>
      <p:graphicFrame>
        <p:nvGraphicFramePr>
          <p:cNvPr id="12" name="Espace réservé du contenu 17"/>
          <p:cNvGraphicFramePr>
            <a:graphicFrameLocks/>
          </p:cNvGraphicFramePr>
          <p:nvPr>
            <p:extLst>
              <p:ext uri="{D42A27DB-BD31-4B8C-83A1-F6EECF244321}">
                <p14:modId xmlns:p14="http://schemas.microsoft.com/office/powerpoint/2010/main" val="1668127850"/>
              </p:ext>
            </p:extLst>
          </p:nvPr>
        </p:nvGraphicFramePr>
        <p:xfrm>
          <a:off x="1884254" y="1473380"/>
          <a:ext cx="4121301" cy="21561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ZoneTexte 12"/>
          <p:cNvSpPr txBox="1"/>
          <p:nvPr/>
        </p:nvSpPr>
        <p:spPr>
          <a:xfrm>
            <a:off x="3488691" y="2249743"/>
            <a:ext cx="912429" cy="461665"/>
          </a:xfrm>
          <a:prstGeom prst="rect">
            <a:avLst/>
          </a:prstGeom>
          <a:noFill/>
        </p:spPr>
        <p:txBody>
          <a:bodyPr wrap="none" rtlCol="0">
            <a:spAutoFit/>
          </a:bodyPr>
          <a:lstStyle/>
          <a:p>
            <a:r>
              <a:rPr lang="fr-CA" sz="2400" b="1" dirty="0" smtClean="0">
                <a:solidFill>
                  <a:schemeClr val="accent3">
                    <a:lumMod val="75000"/>
                  </a:schemeClr>
                </a:solidFill>
              </a:rPr>
              <a:t>ODO</a:t>
            </a:r>
            <a:endParaRPr lang="fr-CA" sz="2400" b="1" dirty="0">
              <a:solidFill>
                <a:schemeClr val="accent3">
                  <a:lumMod val="75000"/>
                </a:schemeClr>
              </a:solidFill>
            </a:endParaRPr>
          </a:p>
        </p:txBody>
      </p:sp>
      <p:sp>
        <p:nvSpPr>
          <p:cNvPr id="10" name="ZoneTexte 9"/>
          <p:cNvSpPr txBox="1"/>
          <p:nvPr/>
        </p:nvSpPr>
        <p:spPr>
          <a:xfrm>
            <a:off x="7678735" y="1900378"/>
            <a:ext cx="2335704" cy="523220"/>
          </a:xfrm>
          <a:prstGeom prst="rect">
            <a:avLst/>
          </a:prstGeom>
          <a:noFill/>
        </p:spPr>
        <p:txBody>
          <a:bodyPr wrap="none" rtlCol="0">
            <a:spAutoFit/>
          </a:bodyPr>
          <a:lstStyle/>
          <a:p>
            <a:r>
              <a:rPr lang="fr-CA" sz="1400" b="1" dirty="0">
                <a:solidFill>
                  <a:schemeClr val="accent5"/>
                </a:solidFill>
              </a:rPr>
              <a:t>Comité communautaire</a:t>
            </a:r>
          </a:p>
          <a:p>
            <a:r>
              <a:rPr lang="fr-CA" sz="1400" b="1" dirty="0">
                <a:solidFill>
                  <a:schemeClr val="accent5"/>
                </a:solidFill>
              </a:rPr>
              <a:t>régional COVID-19 </a:t>
            </a:r>
            <a:r>
              <a:rPr lang="fr-CA" sz="1400" b="1" dirty="0" smtClean="0">
                <a:solidFill>
                  <a:schemeClr val="accent5"/>
                </a:solidFill>
              </a:rPr>
              <a:t>en 2020)</a:t>
            </a:r>
            <a:endParaRPr lang="fr-CA" sz="1400" b="1" dirty="0">
              <a:solidFill>
                <a:schemeClr val="accent5"/>
              </a:solidFill>
            </a:endParaRPr>
          </a:p>
        </p:txBody>
      </p:sp>
      <p:sp>
        <p:nvSpPr>
          <p:cNvPr id="11" name="ZoneTexte 10"/>
          <p:cNvSpPr txBox="1"/>
          <p:nvPr/>
        </p:nvSpPr>
        <p:spPr>
          <a:xfrm>
            <a:off x="7745485" y="2480576"/>
            <a:ext cx="3355599" cy="707886"/>
          </a:xfrm>
          <a:prstGeom prst="rect">
            <a:avLst/>
          </a:prstGeom>
          <a:noFill/>
        </p:spPr>
        <p:txBody>
          <a:bodyPr wrap="none" rtlCol="0">
            <a:spAutoFit/>
          </a:bodyPr>
          <a:lstStyle/>
          <a:p>
            <a:r>
              <a:rPr lang="fr-CA" sz="2000" dirty="0" smtClean="0">
                <a:solidFill>
                  <a:schemeClr val="accent3">
                    <a:lumMod val="75000"/>
                  </a:schemeClr>
                </a:solidFill>
              </a:rPr>
              <a:t>Nouveau mode de gouvernance</a:t>
            </a:r>
          </a:p>
          <a:p>
            <a:r>
              <a:rPr lang="fr-CA" sz="2000" dirty="0">
                <a:solidFill>
                  <a:schemeClr val="accent3">
                    <a:lumMod val="75000"/>
                  </a:schemeClr>
                </a:solidFill>
              </a:rPr>
              <a:t>p</a:t>
            </a:r>
            <a:r>
              <a:rPr lang="fr-CA" sz="2000" dirty="0" smtClean="0">
                <a:solidFill>
                  <a:schemeClr val="accent3">
                    <a:lumMod val="75000"/>
                  </a:schemeClr>
                </a:solidFill>
              </a:rPr>
              <a:t>our les suites</a:t>
            </a:r>
            <a:r>
              <a:rPr lang="fr-CA" sz="2000" dirty="0" smtClean="0">
                <a:solidFill>
                  <a:schemeClr val="accent2">
                    <a:lumMod val="75000"/>
                  </a:schemeClr>
                </a:solidFill>
              </a:rPr>
              <a:t>, </a:t>
            </a:r>
            <a:r>
              <a:rPr lang="fr-CA" sz="2000" b="1" dirty="0">
                <a:solidFill>
                  <a:schemeClr val="accent5"/>
                </a:solidFill>
              </a:rPr>
              <a:t>mai 2020</a:t>
            </a:r>
          </a:p>
        </p:txBody>
      </p:sp>
    </p:spTree>
    <p:extLst>
      <p:ext uri="{BB962C8B-B14F-4D97-AF65-F5344CB8AC3E}">
        <p14:creationId xmlns:p14="http://schemas.microsoft.com/office/powerpoint/2010/main" val="3403112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CA" smtClean="0"/>
              <a:t>Document de travail du 5 mai 2023</a:t>
            </a:r>
            <a:endParaRPr lang="fr-CA"/>
          </a:p>
        </p:txBody>
      </p:sp>
      <p:sp>
        <p:nvSpPr>
          <p:cNvPr id="6" name="Espace réservé du numéro de diapositive 5"/>
          <p:cNvSpPr>
            <a:spLocks noGrp="1"/>
          </p:cNvSpPr>
          <p:nvPr>
            <p:ph type="sldNum" sz="quarter" idx="12"/>
          </p:nvPr>
        </p:nvSpPr>
        <p:spPr/>
        <p:txBody>
          <a:bodyPr/>
          <a:lstStyle/>
          <a:p>
            <a:fld id="{FA9AAFA2-041C-487D-8680-1843ABD640B5}" type="slidenum">
              <a:rPr lang="fr-CA" smtClean="0"/>
              <a:pPr/>
              <a:t>4</a:t>
            </a:fld>
            <a:endParaRPr lang="fr-CA"/>
          </a:p>
        </p:txBody>
      </p:sp>
      <p:sp>
        <p:nvSpPr>
          <p:cNvPr id="3" name="Espace réservé du contenu 2"/>
          <p:cNvSpPr>
            <a:spLocks noGrp="1"/>
          </p:cNvSpPr>
          <p:nvPr>
            <p:ph idx="4294967295"/>
          </p:nvPr>
        </p:nvSpPr>
        <p:spPr>
          <a:xfrm>
            <a:off x="973792" y="760728"/>
            <a:ext cx="10356359" cy="5682113"/>
          </a:xfrm>
        </p:spPr>
        <p:txBody>
          <a:bodyPr>
            <a:noAutofit/>
          </a:bodyPr>
          <a:lstStyle/>
          <a:p>
            <a:pPr>
              <a:spcBef>
                <a:spcPts val="0"/>
              </a:spcBef>
              <a:spcAft>
                <a:spcPts val="300"/>
              </a:spcAft>
              <a:buClr>
                <a:schemeClr val="accent3"/>
              </a:buClr>
              <a:buFont typeface="Wingdings" panose="05000000000000000000" pitchFamily="2" charset="2"/>
              <a:buChar char="ü"/>
            </a:pPr>
            <a:r>
              <a:rPr lang="fr-CA" sz="1900" b="1" dirty="0" smtClean="0">
                <a:solidFill>
                  <a:schemeClr val="accent5"/>
                </a:solidFill>
              </a:rPr>
              <a:t>Premier </a:t>
            </a:r>
            <a:r>
              <a:rPr lang="fr-CA" sz="1900" b="1" i="1" dirty="0">
                <a:solidFill>
                  <a:schemeClr val="accent5"/>
                </a:solidFill>
              </a:rPr>
              <a:t>G</a:t>
            </a:r>
            <a:r>
              <a:rPr lang="fr-CA" sz="1900" b="1" i="1" dirty="0" smtClean="0">
                <a:solidFill>
                  <a:schemeClr val="accent5"/>
                </a:solidFill>
              </a:rPr>
              <a:t>rand rassemblement pour le développement social de l’Outaouais </a:t>
            </a:r>
            <a:r>
              <a:rPr lang="fr-CA" sz="1900" dirty="0" smtClean="0">
                <a:solidFill>
                  <a:schemeClr val="accent3"/>
                </a:solidFill>
              </a:rPr>
              <a:t>en mars 2016</a:t>
            </a:r>
          </a:p>
          <a:p>
            <a:pPr>
              <a:spcBef>
                <a:spcPts val="0"/>
              </a:spcBef>
              <a:spcAft>
                <a:spcPts val="300"/>
              </a:spcAft>
              <a:buClr>
                <a:schemeClr val="accent3"/>
              </a:buClr>
              <a:buFont typeface="Wingdings" panose="05000000000000000000" pitchFamily="2" charset="2"/>
              <a:buChar char="ü"/>
            </a:pPr>
            <a:r>
              <a:rPr lang="fr-CA" sz="1900" b="1" dirty="0" smtClean="0">
                <a:solidFill>
                  <a:schemeClr val="accent5"/>
                </a:solidFill>
              </a:rPr>
              <a:t>Identification d’enjeux </a:t>
            </a:r>
            <a:r>
              <a:rPr lang="fr-CA" sz="1900" b="1" dirty="0">
                <a:solidFill>
                  <a:schemeClr val="accent5"/>
                </a:solidFill>
              </a:rPr>
              <a:t>communs provenant de l’ensemble du territoire </a:t>
            </a:r>
            <a:r>
              <a:rPr lang="fr-CA" sz="1900" dirty="0" smtClean="0">
                <a:solidFill>
                  <a:schemeClr val="accent3"/>
                </a:solidFill>
              </a:rPr>
              <a:t>en </a:t>
            </a:r>
            <a:r>
              <a:rPr lang="fr-CA" sz="1900" dirty="0">
                <a:solidFill>
                  <a:schemeClr val="accent3"/>
                </a:solidFill>
              </a:rPr>
              <a:t>2015-2016, puis validés et reconduits en </a:t>
            </a:r>
            <a:r>
              <a:rPr lang="fr-CA" sz="1900" dirty="0" smtClean="0">
                <a:solidFill>
                  <a:schemeClr val="accent3"/>
                </a:solidFill>
              </a:rPr>
              <a:t>2018: alimentation, habitation, transports, réussite </a:t>
            </a:r>
            <a:r>
              <a:rPr lang="fr-CA" sz="1900" dirty="0">
                <a:solidFill>
                  <a:schemeClr val="accent3"/>
                </a:solidFill>
              </a:rPr>
              <a:t>éducative 0-20 ans </a:t>
            </a:r>
            <a:r>
              <a:rPr lang="fr-CA" sz="1900" dirty="0" smtClean="0">
                <a:solidFill>
                  <a:schemeClr val="accent3"/>
                </a:solidFill>
              </a:rPr>
              <a:t>et services </a:t>
            </a:r>
            <a:r>
              <a:rPr lang="fr-CA" sz="1900" dirty="0">
                <a:solidFill>
                  <a:schemeClr val="accent3"/>
                </a:solidFill>
              </a:rPr>
              <a:t>de </a:t>
            </a:r>
            <a:r>
              <a:rPr lang="fr-CA" sz="1900" dirty="0" smtClean="0">
                <a:solidFill>
                  <a:schemeClr val="accent3"/>
                </a:solidFill>
              </a:rPr>
              <a:t>proximité (pas </a:t>
            </a:r>
            <a:r>
              <a:rPr lang="fr-CA" sz="1900" dirty="0">
                <a:solidFill>
                  <a:schemeClr val="accent3"/>
                </a:solidFill>
              </a:rPr>
              <a:t>limitatif </a:t>
            </a:r>
            <a:r>
              <a:rPr lang="fr-CA" sz="1900" dirty="0" smtClean="0">
                <a:solidFill>
                  <a:schemeClr val="accent3"/>
                </a:solidFill>
              </a:rPr>
              <a:t>puisque </a:t>
            </a:r>
            <a:r>
              <a:rPr lang="fr-CA" sz="1900" dirty="0">
                <a:solidFill>
                  <a:schemeClr val="accent3"/>
                </a:solidFill>
              </a:rPr>
              <a:t>la CDSO </a:t>
            </a:r>
            <a:r>
              <a:rPr lang="fr-CA" sz="1900" dirty="0" smtClean="0">
                <a:solidFill>
                  <a:schemeClr val="accent3"/>
                </a:solidFill>
              </a:rPr>
              <a:t>demeure à </a:t>
            </a:r>
            <a:r>
              <a:rPr lang="fr-CA" sz="1900" dirty="0">
                <a:solidFill>
                  <a:schemeClr val="accent3"/>
                </a:solidFill>
              </a:rPr>
              <a:t>l’affut d’enjeux </a:t>
            </a:r>
            <a:r>
              <a:rPr lang="fr-CA" sz="1900" dirty="0" smtClean="0">
                <a:solidFill>
                  <a:schemeClr val="accent3"/>
                </a:solidFill>
              </a:rPr>
              <a:t>émergents) </a:t>
            </a:r>
          </a:p>
          <a:p>
            <a:pPr>
              <a:spcBef>
                <a:spcPts val="0"/>
              </a:spcBef>
              <a:spcAft>
                <a:spcPts val="300"/>
              </a:spcAft>
              <a:buClr>
                <a:schemeClr val="accent3"/>
              </a:buClr>
              <a:buFont typeface="Wingdings" panose="05000000000000000000" pitchFamily="2" charset="2"/>
              <a:buChar char="ü"/>
            </a:pPr>
            <a:r>
              <a:rPr lang="fr-CA" sz="1900" b="1" dirty="0" smtClean="0">
                <a:solidFill>
                  <a:schemeClr val="accent5"/>
                </a:solidFill>
              </a:rPr>
              <a:t>Contribution à l’émergence de l’Observatoire du développement de l’Outaouais (ODO) </a:t>
            </a:r>
            <a:r>
              <a:rPr lang="fr-CA" sz="1900" dirty="0" smtClean="0">
                <a:solidFill>
                  <a:schemeClr val="accent3"/>
                </a:solidFill>
              </a:rPr>
              <a:t>en 2017, puis maintien de la collaboration avec l’ODO depuis (ex.: Portrait des communautés de l’Outaouais)</a:t>
            </a:r>
          </a:p>
          <a:p>
            <a:pPr>
              <a:spcBef>
                <a:spcPts val="0"/>
              </a:spcBef>
              <a:spcAft>
                <a:spcPts val="300"/>
              </a:spcAft>
              <a:buClr>
                <a:schemeClr val="accent3"/>
              </a:buClr>
              <a:buFont typeface="Wingdings" panose="05000000000000000000" pitchFamily="2" charset="2"/>
              <a:buChar char="ü"/>
            </a:pPr>
            <a:r>
              <a:rPr lang="fr-CA" sz="1900" b="1" dirty="0">
                <a:solidFill>
                  <a:schemeClr val="accent5"/>
                </a:solidFill>
              </a:rPr>
              <a:t>Contribution au déploiement de la mesure 11 du PAGIÉPS</a:t>
            </a:r>
            <a:r>
              <a:rPr lang="fr-CA" sz="1900" b="1" dirty="0">
                <a:solidFill>
                  <a:schemeClr val="accent3"/>
                </a:solidFill>
              </a:rPr>
              <a:t> </a:t>
            </a:r>
            <a:r>
              <a:rPr lang="fr-CA" sz="1900" dirty="0">
                <a:solidFill>
                  <a:schemeClr val="accent3"/>
                </a:solidFill>
              </a:rPr>
              <a:t>x 2019 (alliances pour la solidarité/ Conférence des préfets de l’Outaouais), notamment par la proposition d’enjeux (les enjeux identifiés ci-dessus ont été adoptés avec l’ajout de l’itinérance) et par la participation des </a:t>
            </a:r>
            <a:r>
              <a:rPr lang="fr-CA" sz="1900" dirty="0" smtClean="0">
                <a:solidFill>
                  <a:schemeClr val="accent3"/>
                </a:solidFill>
              </a:rPr>
              <a:t>TDS et de Gatineau</a:t>
            </a:r>
            <a:endParaRPr lang="fr-CA" sz="1900" dirty="0">
              <a:solidFill>
                <a:schemeClr val="accent3"/>
              </a:solidFill>
            </a:endParaRPr>
          </a:p>
          <a:p>
            <a:pPr>
              <a:spcBef>
                <a:spcPts val="0"/>
              </a:spcBef>
              <a:spcAft>
                <a:spcPts val="300"/>
              </a:spcAft>
              <a:buClr>
                <a:schemeClr val="accent3"/>
              </a:buClr>
              <a:buFont typeface="Wingdings" panose="05000000000000000000" pitchFamily="2" charset="2"/>
              <a:buChar char="ü"/>
            </a:pPr>
            <a:r>
              <a:rPr lang="fr-CA" sz="1900" b="1" dirty="0" smtClean="0">
                <a:solidFill>
                  <a:schemeClr val="accent5"/>
                </a:solidFill>
              </a:rPr>
              <a:t>Contribution au déploiement de la mesure 13.1 du PAGIÉPS </a:t>
            </a:r>
            <a:r>
              <a:rPr lang="fr-CA" sz="1900" dirty="0" smtClean="0">
                <a:solidFill>
                  <a:schemeClr val="accent3"/>
                </a:solidFill>
              </a:rPr>
              <a:t>x 2019 (sécurité alimentaire/ direction de santé publique du CISSS de l’Outaouais), notamment avec les comités alimentation territoriaux </a:t>
            </a:r>
            <a:r>
              <a:rPr lang="fr-CA" sz="1900" dirty="0" smtClean="0">
                <a:solidFill>
                  <a:schemeClr val="accent3"/>
                </a:solidFill>
              </a:rPr>
              <a:t>des concertations territoriales en développement social (TDS +) et </a:t>
            </a:r>
            <a:r>
              <a:rPr lang="fr-CA" sz="1900" dirty="0" smtClean="0">
                <a:solidFill>
                  <a:schemeClr val="accent3"/>
                </a:solidFill>
              </a:rPr>
              <a:t>partenaire régional </a:t>
            </a:r>
            <a:r>
              <a:rPr lang="fr-CA" sz="1900" dirty="0" smtClean="0">
                <a:solidFill>
                  <a:schemeClr val="accent3"/>
                </a:solidFill>
              </a:rPr>
              <a:t>(TCFDSO)</a:t>
            </a:r>
            <a:endParaRPr lang="fr-CA" sz="1900" dirty="0">
              <a:solidFill>
                <a:schemeClr val="accent3"/>
              </a:solidFill>
            </a:endParaRPr>
          </a:p>
          <a:p>
            <a:pPr>
              <a:spcBef>
                <a:spcPts val="0"/>
              </a:spcBef>
              <a:spcAft>
                <a:spcPts val="300"/>
              </a:spcAft>
              <a:buClr>
                <a:schemeClr val="accent3"/>
              </a:buClr>
              <a:buFont typeface="Wingdings" panose="05000000000000000000" pitchFamily="2" charset="2"/>
              <a:buChar char="ü"/>
            </a:pPr>
            <a:r>
              <a:rPr lang="fr-CA" sz="1900" b="1" dirty="0" smtClean="0">
                <a:solidFill>
                  <a:schemeClr val="accent5"/>
                </a:solidFill>
              </a:rPr>
              <a:t>Ancrage terrain consolidé au niveau des territoires </a:t>
            </a:r>
            <a:r>
              <a:rPr lang="fr-CA" sz="1900" dirty="0" smtClean="0">
                <a:solidFill>
                  <a:schemeClr val="accent3"/>
                </a:solidFill>
              </a:rPr>
              <a:t>(</a:t>
            </a:r>
            <a:r>
              <a:rPr lang="fr-CA" sz="1900" dirty="0" smtClean="0">
                <a:solidFill>
                  <a:schemeClr val="accent3"/>
                </a:solidFill>
              </a:rPr>
              <a:t>TDS +</a:t>
            </a:r>
            <a:r>
              <a:rPr lang="fr-CA" sz="1900" dirty="0" smtClean="0">
                <a:solidFill>
                  <a:schemeClr val="accent5"/>
                </a:solidFill>
              </a:rPr>
              <a:t>) </a:t>
            </a:r>
            <a:r>
              <a:rPr lang="fr-CA" sz="1900" b="1" dirty="0" smtClean="0">
                <a:solidFill>
                  <a:schemeClr val="accent5"/>
                </a:solidFill>
              </a:rPr>
              <a:t>avec arrimages au niveau régional </a:t>
            </a:r>
            <a:r>
              <a:rPr lang="fr-CA" sz="1900" dirty="0" smtClean="0">
                <a:solidFill>
                  <a:schemeClr val="accent3"/>
                </a:solidFill>
              </a:rPr>
              <a:t>(plusieurs partenaires de l’Outaouais) et avec le niveau national (RQDS) </a:t>
            </a:r>
          </a:p>
          <a:p>
            <a:pPr>
              <a:spcBef>
                <a:spcPts val="0"/>
              </a:spcBef>
              <a:spcAft>
                <a:spcPts val="300"/>
              </a:spcAft>
              <a:buClr>
                <a:schemeClr val="accent3"/>
              </a:buClr>
              <a:buFont typeface="Wingdings" panose="05000000000000000000" pitchFamily="2" charset="2"/>
              <a:buChar char="ü"/>
            </a:pPr>
            <a:r>
              <a:rPr lang="fr-CA" sz="1900" b="1" dirty="0" smtClean="0">
                <a:solidFill>
                  <a:schemeClr val="accent5"/>
                </a:solidFill>
              </a:rPr>
              <a:t>Maintien des activités depuis plus de 5 ans </a:t>
            </a:r>
            <a:r>
              <a:rPr lang="fr-CA" sz="1900" dirty="0" smtClean="0">
                <a:solidFill>
                  <a:schemeClr val="accent3"/>
                </a:solidFill>
              </a:rPr>
              <a:t>malgré de nombreux défis, dont le financement</a:t>
            </a:r>
          </a:p>
          <a:p>
            <a:pPr>
              <a:spcBef>
                <a:spcPts val="0"/>
              </a:spcBef>
              <a:spcAft>
                <a:spcPts val="300"/>
              </a:spcAft>
              <a:buClr>
                <a:schemeClr val="accent3"/>
              </a:buClr>
              <a:buFont typeface="Wingdings" panose="05000000000000000000" pitchFamily="2" charset="2"/>
              <a:buChar char="ü"/>
            </a:pPr>
            <a:r>
              <a:rPr lang="fr-CA" sz="1900" b="1" dirty="0">
                <a:solidFill>
                  <a:schemeClr val="accent5"/>
                </a:solidFill>
              </a:rPr>
              <a:t>Participation au comité communautaire régional COVID-19</a:t>
            </a:r>
            <a:r>
              <a:rPr lang="fr-CA" sz="1900" dirty="0">
                <a:solidFill>
                  <a:schemeClr val="accent3"/>
                </a:solidFill>
              </a:rPr>
              <a:t> </a:t>
            </a:r>
            <a:r>
              <a:rPr lang="fr-CA" sz="1900" dirty="0" smtClean="0">
                <a:solidFill>
                  <a:schemeClr val="accent3"/>
                </a:solidFill>
              </a:rPr>
              <a:t>en </a:t>
            </a:r>
            <a:r>
              <a:rPr lang="fr-CA" sz="1900" dirty="0">
                <a:solidFill>
                  <a:schemeClr val="accent3"/>
                </a:solidFill>
              </a:rPr>
              <a:t>2020</a:t>
            </a:r>
          </a:p>
          <a:p>
            <a:pPr>
              <a:spcBef>
                <a:spcPts val="0"/>
              </a:spcBef>
              <a:spcAft>
                <a:spcPts val="300"/>
              </a:spcAft>
              <a:buClr>
                <a:schemeClr val="accent3"/>
              </a:buClr>
              <a:buFont typeface="Wingdings" panose="05000000000000000000" pitchFamily="2" charset="2"/>
              <a:buChar char="ü"/>
            </a:pPr>
            <a:r>
              <a:rPr lang="fr-CA" sz="1900" b="1" dirty="0" smtClean="0">
                <a:solidFill>
                  <a:schemeClr val="accent5"/>
                </a:solidFill>
              </a:rPr>
              <a:t>Démarche vers un nouveau mode de gouvernance 2019-2020, </a:t>
            </a:r>
            <a:r>
              <a:rPr lang="fr-CA" sz="1900" dirty="0" smtClean="0">
                <a:solidFill>
                  <a:schemeClr val="accent3"/>
                </a:solidFill>
              </a:rPr>
              <a:t>consolidation en 2021</a:t>
            </a:r>
          </a:p>
        </p:txBody>
      </p:sp>
      <p:sp>
        <p:nvSpPr>
          <p:cNvPr id="2" name="Titre 1"/>
          <p:cNvSpPr>
            <a:spLocks noGrp="1"/>
          </p:cNvSpPr>
          <p:nvPr>
            <p:ph type="title" idx="4294967295"/>
          </p:nvPr>
        </p:nvSpPr>
        <p:spPr>
          <a:xfrm>
            <a:off x="710083" y="-168890"/>
            <a:ext cx="10515600" cy="835025"/>
          </a:xfrm>
        </p:spPr>
        <p:txBody>
          <a:bodyPr>
            <a:normAutofit/>
          </a:bodyPr>
          <a:lstStyle/>
          <a:p>
            <a:pPr algn="ctr"/>
            <a:r>
              <a:rPr lang="fr-CA" sz="3200" b="1" dirty="0" smtClean="0">
                <a:solidFill>
                  <a:schemeClr val="accent3"/>
                </a:solidFill>
                <a:latin typeface="+mn-lt"/>
              </a:rPr>
              <a:t>Saviez-vous que… Principales réalisations 2015-2020</a:t>
            </a:r>
            <a:endParaRPr lang="fr-CA" sz="3200" b="1" dirty="0">
              <a:solidFill>
                <a:schemeClr val="accent3"/>
              </a:solidFill>
              <a:latin typeface="+mn-lt"/>
            </a:endParaRPr>
          </a:p>
        </p:txBody>
      </p:sp>
    </p:spTree>
    <p:extLst>
      <p:ext uri="{BB962C8B-B14F-4D97-AF65-F5344CB8AC3E}">
        <p14:creationId xmlns:p14="http://schemas.microsoft.com/office/powerpoint/2010/main" val="1854574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496" y="822960"/>
            <a:ext cx="11119104" cy="1600199"/>
          </a:xfrm>
        </p:spPr>
        <p:txBody>
          <a:bodyPr>
            <a:normAutofit/>
          </a:bodyPr>
          <a:lstStyle/>
          <a:p>
            <a:r>
              <a:rPr lang="fr-CA" b="1" dirty="0" smtClean="0">
                <a:solidFill>
                  <a:schemeClr val="accent5"/>
                </a:solidFill>
                <a:latin typeface="+mn-lt"/>
              </a:rPr>
              <a:t>Vision</a:t>
            </a:r>
            <a:endParaRPr lang="fr-CA" b="1" dirty="0">
              <a:solidFill>
                <a:schemeClr val="accent5"/>
              </a:solidFill>
              <a:latin typeface="+mn-lt"/>
            </a:endParaRPr>
          </a:p>
        </p:txBody>
      </p:sp>
      <p:sp>
        <p:nvSpPr>
          <p:cNvPr id="5" name="Espace réservé du pied de page 4"/>
          <p:cNvSpPr>
            <a:spLocks noGrp="1"/>
          </p:cNvSpPr>
          <p:nvPr>
            <p:ph type="ftr" sz="quarter" idx="11"/>
          </p:nvPr>
        </p:nvSpPr>
        <p:spPr/>
        <p:txBody>
          <a:bodyPr/>
          <a:lstStyle/>
          <a:p>
            <a:r>
              <a:rPr lang="fr-CA" smtClean="0"/>
              <a:t>Document de travail du 5 mai 2023</a:t>
            </a:r>
            <a:endParaRPr lang="fr-CA" dirty="0"/>
          </a:p>
        </p:txBody>
      </p:sp>
      <p:sp>
        <p:nvSpPr>
          <p:cNvPr id="6" name="Espace réservé du numéro de diapositive 5"/>
          <p:cNvSpPr>
            <a:spLocks noGrp="1"/>
          </p:cNvSpPr>
          <p:nvPr>
            <p:ph type="sldNum" sz="quarter" idx="12"/>
          </p:nvPr>
        </p:nvSpPr>
        <p:spPr/>
        <p:txBody>
          <a:bodyPr/>
          <a:lstStyle/>
          <a:p>
            <a:fld id="{FA9AAFA2-041C-487D-8680-1843ABD640B5}" type="slidenum">
              <a:rPr lang="fr-CA" smtClean="0"/>
              <a:pPr/>
              <a:t>5</a:t>
            </a:fld>
            <a:endParaRPr lang="fr-CA"/>
          </a:p>
        </p:txBody>
      </p:sp>
      <p:pic>
        <p:nvPicPr>
          <p:cNvPr id="7" name="Image 6"/>
          <p:cNvPicPr>
            <a:picLocks noChangeAspect="1"/>
          </p:cNvPicPr>
          <p:nvPr/>
        </p:nvPicPr>
        <p:blipFill>
          <a:blip r:embed="rId2"/>
          <a:stretch>
            <a:fillRect/>
          </a:stretch>
        </p:blipFill>
        <p:spPr>
          <a:xfrm>
            <a:off x="1228357" y="2739004"/>
            <a:ext cx="9741381" cy="3229996"/>
          </a:xfrm>
          <a:prstGeom prst="rect">
            <a:avLst/>
          </a:prstGeom>
        </p:spPr>
      </p:pic>
      <p:sp>
        <p:nvSpPr>
          <p:cNvPr id="8" name="ZoneTexte 7"/>
          <p:cNvSpPr txBox="1"/>
          <p:nvPr/>
        </p:nvSpPr>
        <p:spPr>
          <a:xfrm>
            <a:off x="6975520" y="5969000"/>
            <a:ext cx="4543231" cy="261610"/>
          </a:xfrm>
          <a:prstGeom prst="rect">
            <a:avLst/>
          </a:prstGeom>
          <a:noFill/>
        </p:spPr>
        <p:txBody>
          <a:bodyPr wrap="none" rtlCol="0">
            <a:spAutoFit/>
          </a:bodyPr>
          <a:lstStyle/>
          <a:p>
            <a:r>
              <a:rPr lang="fr-CA" sz="1100" dirty="0" smtClean="0"/>
              <a:t>Tiré de Champ libre stratégie (2021) Rapport final Mode de gouvernance CDSO</a:t>
            </a:r>
            <a:endParaRPr lang="fr-CA" sz="1100" dirty="0"/>
          </a:p>
        </p:txBody>
      </p:sp>
    </p:spTree>
    <p:extLst>
      <p:ext uri="{BB962C8B-B14F-4D97-AF65-F5344CB8AC3E}">
        <p14:creationId xmlns:p14="http://schemas.microsoft.com/office/powerpoint/2010/main" val="424269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CA" smtClean="0"/>
              <a:t>Document de travail du 5 mai 2023</a:t>
            </a:r>
            <a:endParaRPr lang="fr-CA"/>
          </a:p>
        </p:txBody>
      </p:sp>
      <p:sp>
        <p:nvSpPr>
          <p:cNvPr id="6" name="Espace réservé du numéro de diapositive 5"/>
          <p:cNvSpPr>
            <a:spLocks noGrp="1"/>
          </p:cNvSpPr>
          <p:nvPr>
            <p:ph type="sldNum" sz="quarter" idx="12"/>
          </p:nvPr>
        </p:nvSpPr>
        <p:spPr/>
        <p:txBody>
          <a:bodyPr/>
          <a:lstStyle/>
          <a:p>
            <a:fld id="{FA9AAFA2-041C-487D-8680-1843ABD640B5}" type="slidenum">
              <a:rPr lang="fr-CA" smtClean="0"/>
              <a:pPr/>
              <a:t>6</a:t>
            </a:fld>
            <a:endParaRPr lang="fr-CA"/>
          </a:p>
        </p:txBody>
      </p:sp>
      <p:sp>
        <p:nvSpPr>
          <p:cNvPr id="7" name="Titre 1"/>
          <p:cNvSpPr>
            <a:spLocks noGrp="1"/>
          </p:cNvSpPr>
          <p:nvPr>
            <p:ph type="title" idx="4294967295"/>
          </p:nvPr>
        </p:nvSpPr>
        <p:spPr>
          <a:xfrm>
            <a:off x="6371539" y="1158443"/>
            <a:ext cx="5102352" cy="1325563"/>
          </a:xfrm>
        </p:spPr>
        <p:txBody>
          <a:bodyPr>
            <a:normAutofit/>
          </a:bodyPr>
          <a:lstStyle/>
          <a:p>
            <a:pPr algn="ctr"/>
            <a:r>
              <a:rPr lang="fr-CA" sz="3200" b="1" dirty="0" smtClean="0">
                <a:solidFill>
                  <a:schemeClr val="accent5"/>
                </a:solidFill>
                <a:latin typeface="+mn-lt"/>
              </a:rPr>
              <a:t>Mission et mandat</a:t>
            </a:r>
            <a:endParaRPr lang="fr-CA" sz="3200" b="1" dirty="0">
              <a:solidFill>
                <a:schemeClr val="accent5"/>
              </a:solidFill>
              <a:latin typeface="+mn-lt"/>
            </a:endParaRPr>
          </a:p>
        </p:txBody>
      </p:sp>
      <p:pic>
        <p:nvPicPr>
          <p:cNvPr id="2" name="Image 1"/>
          <p:cNvPicPr>
            <a:picLocks noChangeAspect="1"/>
          </p:cNvPicPr>
          <p:nvPr/>
        </p:nvPicPr>
        <p:blipFill>
          <a:blip r:embed="rId2"/>
          <a:stretch>
            <a:fillRect/>
          </a:stretch>
        </p:blipFill>
        <p:spPr>
          <a:xfrm>
            <a:off x="685240" y="623536"/>
            <a:ext cx="6298032" cy="3562584"/>
          </a:xfrm>
          <a:prstGeom prst="rect">
            <a:avLst/>
          </a:prstGeom>
        </p:spPr>
      </p:pic>
      <p:pic>
        <p:nvPicPr>
          <p:cNvPr id="9" name="Image 8"/>
          <p:cNvPicPr>
            <a:picLocks noChangeAspect="1"/>
          </p:cNvPicPr>
          <p:nvPr/>
        </p:nvPicPr>
        <p:blipFill>
          <a:blip r:embed="rId3"/>
          <a:stretch>
            <a:fillRect/>
          </a:stretch>
        </p:blipFill>
        <p:spPr>
          <a:xfrm>
            <a:off x="4179708" y="2947822"/>
            <a:ext cx="7093403" cy="3021178"/>
          </a:xfrm>
          <a:prstGeom prst="rect">
            <a:avLst/>
          </a:prstGeom>
        </p:spPr>
      </p:pic>
      <p:sp>
        <p:nvSpPr>
          <p:cNvPr id="8" name="ZoneTexte 7"/>
          <p:cNvSpPr txBox="1"/>
          <p:nvPr/>
        </p:nvSpPr>
        <p:spPr>
          <a:xfrm>
            <a:off x="6131631" y="5986790"/>
            <a:ext cx="4543231" cy="261610"/>
          </a:xfrm>
          <a:prstGeom prst="rect">
            <a:avLst/>
          </a:prstGeom>
          <a:noFill/>
        </p:spPr>
        <p:txBody>
          <a:bodyPr wrap="none" rtlCol="0">
            <a:spAutoFit/>
          </a:bodyPr>
          <a:lstStyle/>
          <a:p>
            <a:r>
              <a:rPr lang="fr-CA" sz="1100" dirty="0" smtClean="0"/>
              <a:t>Tiré de Champ libre stratégie (2021) Rapport final Mode de gouvernance CDSO</a:t>
            </a:r>
            <a:endParaRPr lang="fr-CA" sz="1100" dirty="0"/>
          </a:p>
        </p:txBody>
      </p:sp>
    </p:spTree>
    <p:extLst>
      <p:ext uri="{BB962C8B-B14F-4D97-AF65-F5344CB8AC3E}">
        <p14:creationId xmlns:p14="http://schemas.microsoft.com/office/powerpoint/2010/main" val="2037327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solidFill>
                  <a:schemeClr val="accent5"/>
                </a:solidFill>
              </a:rPr>
              <a:t>Valeurs</a:t>
            </a:r>
            <a:endParaRPr lang="fr-CA" dirty="0">
              <a:solidFill>
                <a:schemeClr val="accent5"/>
              </a:solidFill>
            </a:endParaRPr>
          </a:p>
        </p:txBody>
      </p:sp>
      <p:sp>
        <p:nvSpPr>
          <p:cNvPr id="3" name="Espace réservé du pied de page 2"/>
          <p:cNvSpPr>
            <a:spLocks noGrp="1"/>
          </p:cNvSpPr>
          <p:nvPr>
            <p:ph type="ftr" sz="quarter" idx="11"/>
          </p:nvPr>
        </p:nvSpPr>
        <p:spPr/>
        <p:txBody>
          <a:bodyPr/>
          <a:lstStyle/>
          <a:p>
            <a:r>
              <a:rPr lang="fr-CA" smtClean="0"/>
              <a:t>Document de travail du 5 mai 2023</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095" y="2635782"/>
            <a:ext cx="1860646" cy="175269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92" y="4388472"/>
            <a:ext cx="1701887" cy="266714"/>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3616" y="2499250"/>
            <a:ext cx="1644735" cy="2025754"/>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600" y="4655186"/>
            <a:ext cx="1682836" cy="254013"/>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6480" y="2555830"/>
            <a:ext cx="1759040" cy="1746340"/>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8595" y="4470396"/>
            <a:ext cx="1174810" cy="203210"/>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9564" y="2751866"/>
            <a:ext cx="2324219" cy="1886047"/>
          </a:xfrm>
          <a:prstGeom prst="rect">
            <a:avLst/>
          </a:prstGeom>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41297" y="4712860"/>
            <a:ext cx="1428823" cy="177809"/>
          </a:xfrm>
          <a:prstGeom prst="rect">
            <a:avLst/>
          </a:prstGeom>
        </p:spPr>
      </p:pic>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01421" y="2571887"/>
            <a:ext cx="1905098" cy="1905098"/>
          </a:xfrm>
          <a:prstGeom prst="rect">
            <a:avLst/>
          </a:prstGeom>
        </p:spPr>
      </p:pic>
      <p:pic>
        <p:nvPicPr>
          <p:cNvPr id="14" name="Imag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99942" y="4387841"/>
            <a:ext cx="1054154" cy="285765"/>
          </a:xfrm>
          <a:prstGeom prst="rect">
            <a:avLst/>
          </a:prstGeom>
        </p:spPr>
      </p:pic>
      <p:sp>
        <p:nvSpPr>
          <p:cNvPr id="15" name="ZoneTexte 14"/>
          <p:cNvSpPr txBox="1"/>
          <p:nvPr/>
        </p:nvSpPr>
        <p:spPr>
          <a:xfrm>
            <a:off x="6190429" y="5989672"/>
            <a:ext cx="4543231" cy="261610"/>
          </a:xfrm>
          <a:prstGeom prst="rect">
            <a:avLst/>
          </a:prstGeom>
          <a:noFill/>
        </p:spPr>
        <p:txBody>
          <a:bodyPr wrap="none" rtlCol="0">
            <a:spAutoFit/>
          </a:bodyPr>
          <a:lstStyle/>
          <a:p>
            <a:r>
              <a:rPr lang="fr-CA" sz="1100" dirty="0" smtClean="0"/>
              <a:t>Tiré de Champ libre stratégie (2021) Rapport final Mode de gouvernance CDSO</a:t>
            </a:r>
            <a:endParaRPr lang="fr-CA" sz="1100" dirty="0"/>
          </a:p>
        </p:txBody>
      </p:sp>
    </p:spTree>
    <p:extLst>
      <p:ext uri="{BB962C8B-B14F-4D97-AF65-F5344CB8AC3E}">
        <p14:creationId xmlns:p14="http://schemas.microsoft.com/office/powerpoint/2010/main" val="404006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Partenaires</a:t>
            </a:r>
            <a:endParaRPr lang="fr-CA" dirty="0"/>
          </a:p>
        </p:txBody>
      </p:sp>
      <p:pic>
        <p:nvPicPr>
          <p:cNvPr id="4" name="Espace réservé du contenu 3"/>
          <p:cNvPicPr>
            <a:picLocks noGrp="1" noChangeAspect="1"/>
          </p:cNvPicPr>
          <p:nvPr>
            <p:ph idx="1"/>
          </p:nvPr>
        </p:nvPicPr>
        <p:blipFill>
          <a:blip r:embed="rId2"/>
          <a:stretch>
            <a:fillRect/>
          </a:stretch>
        </p:blipFill>
        <p:spPr>
          <a:xfrm>
            <a:off x="1034473" y="693275"/>
            <a:ext cx="10030690" cy="5498258"/>
          </a:xfrm>
          <a:prstGeom prst="rect">
            <a:avLst/>
          </a:prstGeom>
        </p:spPr>
      </p:pic>
      <p:sp>
        <p:nvSpPr>
          <p:cNvPr id="5" name="ZoneTexte 4"/>
          <p:cNvSpPr txBox="1"/>
          <p:nvPr/>
        </p:nvSpPr>
        <p:spPr>
          <a:xfrm rot="19541124">
            <a:off x="-157196" y="452983"/>
            <a:ext cx="2905194" cy="769441"/>
          </a:xfrm>
          <a:prstGeom prst="rect">
            <a:avLst/>
          </a:prstGeom>
          <a:noFill/>
        </p:spPr>
        <p:txBody>
          <a:bodyPr wrap="square" rtlCol="0">
            <a:spAutoFit/>
          </a:bodyPr>
          <a:lstStyle/>
          <a:p>
            <a:r>
              <a:rPr lang="fr-CA" sz="4400" b="1" dirty="0" smtClean="0">
                <a:solidFill>
                  <a:schemeClr val="accent3"/>
                </a:solidFill>
              </a:rPr>
              <a:t>Partenaires</a:t>
            </a:r>
            <a:r>
              <a:rPr lang="fr-CA" sz="4400" b="1" dirty="0" smtClean="0">
                <a:solidFill>
                  <a:schemeClr val="accent2">
                    <a:lumMod val="75000"/>
                  </a:schemeClr>
                </a:solidFill>
              </a:rPr>
              <a:t> </a:t>
            </a:r>
            <a:endParaRPr lang="fr-CA" sz="4400" dirty="0"/>
          </a:p>
        </p:txBody>
      </p:sp>
      <p:sp>
        <p:nvSpPr>
          <p:cNvPr id="6" name="ZoneTexte 5"/>
          <p:cNvSpPr txBox="1"/>
          <p:nvPr/>
        </p:nvSpPr>
        <p:spPr>
          <a:xfrm>
            <a:off x="1295401" y="6391522"/>
            <a:ext cx="9670083" cy="461665"/>
          </a:xfrm>
          <a:prstGeom prst="rect">
            <a:avLst/>
          </a:prstGeom>
          <a:noFill/>
        </p:spPr>
        <p:txBody>
          <a:bodyPr wrap="none" rtlCol="0">
            <a:spAutoFit/>
          </a:bodyPr>
          <a:lstStyle/>
          <a:p>
            <a:r>
              <a:rPr lang="fr-CA" sz="2400" b="1" dirty="0" smtClean="0">
                <a:solidFill>
                  <a:schemeClr val="accent3"/>
                </a:solidFill>
              </a:rPr>
              <a:t>Bailleurs de fonds: Fondation Chagnon, CISSS de l’Outaouais, </a:t>
            </a:r>
            <a:r>
              <a:rPr lang="fr-CA" sz="2400" b="1" dirty="0" err="1" smtClean="0">
                <a:solidFill>
                  <a:schemeClr val="accent3"/>
                </a:solidFill>
              </a:rPr>
              <a:t>Centraide</a:t>
            </a:r>
            <a:endParaRPr lang="fr-CA" sz="2400" b="1" dirty="0">
              <a:solidFill>
                <a:schemeClr val="accent3"/>
              </a:solidFill>
            </a:endParaRPr>
          </a:p>
        </p:txBody>
      </p:sp>
      <p:sp>
        <p:nvSpPr>
          <p:cNvPr id="7" name="Espace réservé du pied de page 6"/>
          <p:cNvSpPr>
            <a:spLocks noGrp="1"/>
          </p:cNvSpPr>
          <p:nvPr>
            <p:ph type="ftr" sz="quarter" idx="11"/>
          </p:nvPr>
        </p:nvSpPr>
        <p:spPr/>
        <p:txBody>
          <a:bodyPr/>
          <a:lstStyle/>
          <a:p>
            <a:r>
              <a:rPr lang="fr-CA" smtClean="0"/>
              <a:t>Document de travail du 5 mai 2023</a:t>
            </a:r>
            <a:endParaRPr lang="en-US" dirty="0"/>
          </a:p>
        </p:txBody>
      </p:sp>
      <p:sp>
        <p:nvSpPr>
          <p:cNvPr id="8" name="Espace réservé du numéro de diapositive 7"/>
          <p:cNvSpPr>
            <a:spLocks noGrp="1"/>
          </p:cNvSpPr>
          <p:nvPr>
            <p:ph type="sldNum" sz="quarter" idx="12"/>
          </p:nvPr>
        </p:nvSpPr>
        <p:spPr/>
        <p:txBody>
          <a:bodyPr/>
          <a:lstStyle/>
          <a:p>
            <a:fld id="{E97799C9-84D9-46D2-A11E-BCF8A720529D}" type="slidenum">
              <a:rPr lang="en-US" smtClean="0"/>
              <a:t>8</a:t>
            </a:fld>
            <a:endParaRPr lang="en-US" dirty="0"/>
          </a:p>
        </p:txBody>
      </p:sp>
      <p:sp>
        <p:nvSpPr>
          <p:cNvPr id="9" name="ZoneTexte 8"/>
          <p:cNvSpPr txBox="1"/>
          <p:nvPr/>
        </p:nvSpPr>
        <p:spPr>
          <a:xfrm rot="20995278">
            <a:off x="6569035" y="5277532"/>
            <a:ext cx="5159041" cy="646331"/>
          </a:xfrm>
          <a:prstGeom prst="rect">
            <a:avLst/>
          </a:prstGeom>
          <a:noFill/>
        </p:spPr>
        <p:txBody>
          <a:bodyPr wrap="none" rtlCol="0">
            <a:spAutoFit/>
          </a:bodyPr>
          <a:lstStyle/>
          <a:p>
            <a:r>
              <a:rPr lang="fr-CA" b="1" dirty="0" smtClean="0">
                <a:solidFill>
                  <a:schemeClr val="accent3"/>
                </a:solidFill>
              </a:rPr>
              <a:t>Ouverture pour l’accueil de nouveaux partenaires</a:t>
            </a:r>
          </a:p>
          <a:p>
            <a:r>
              <a:rPr lang="fr-CA" b="1" dirty="0" smtClean="0">
                <a:solidFill>
                  <a:schemeClr val="accent3"/>
                </a:solidFill>
              </a:rPr>
              <a:t>qui adhèrent à la vision, mission-mandat et valeurs</a:t>
            </a:r>
            <a:endParaRPr lang="fr-CA" b="1" dirty="0">
              <a:solidFill>
                <a:schemeClr val="accent3"/>
              </a:solidFill>
            </a:endParaRPr>
          </a:p>
        </p:txBody>
      </p:sp>
      <p:sp>
        <p:nvSpPr>
          <p:cNvPr id="10" name="ZoneTexte 9"/>
          <p:cNvSpPr txBox="1"/>
          <p:nvPr/>
        </p:nvSpPr>
        <p:spPr>
          <a:xfrm>
            <a:off x="1293595" y="1389573"/>
            <a:ext cx="2830518" cy="584775"/>
          </a:xfrm>
          <a:prstGeom prst="rect">
            <a:avLst/>
          </a:prstGeom>
          <a:noFill/>
        </p:spPr>
        <p:txBody>
          <a:bodyPr wrap="none" rtlCol="0">
            <a:spAutoFit/>
          </a:bodyPr>
          <a:lstStyle/>
          <a:p>
            <a:r>
              <a:rPr lang="fr-CA" sz="1600" dirty="0" smtClean="0">
                <a:solidFill>
                  <a:schemeClr val="accent3"/>
                </a:solidFill>
              </a:rPr>
              <a:t>(les concertations </a:t>
            </a:r>
            <a:r>
              <a:rPr lang="fr-CA" sz="1600" dirty="0" smtClean="0">
                <a:solidFill>
                  <a:schemeClr val="accent3"/>
                </a:solidFill>
              </a:rPr>
              <a:t>territoriales </a:t>
            </a:r>
            <a:r>
              <a:rPr lang="fr-CA" sz="1600" dirty="0" smtClean="0">
                <a:solidFill>
                  <a:schemeClr val="accent3"/>
                </a:solidFill>
              </a:rPr>
              <a:t>en </a:t>
            </a:r>
          </a:p>
          <a:p>
            <a:r>
              <a:rPr lang="fr-CA" sz="1600" dirty="0" smtClean="0">
                <a:solidFill>
                  <a:schemeClr val="accent3"/>
                </a:solidFill>
              </a:rPr>
              <a:t>développement social ou TDS +)</a:t>
            </a:r>
            <a:endParaRPr lang="fr-CA" sz="1600" dirty="0">
              <a:solidFill>
                <a:schemeClr val="accent3"/>
              </a:solidFill>
            </a:endParaRPr>
          </a:p>
        </p:txBody>
      </p:sp>
      <p:sp>
        <p:nvSpPr>
          <p:cNvPr id="11" name="ZoneTexte 10"/>
          <p:cNvSpPr txBox="1"/>
          <p:nvPr/>
        </p:nvSpPr>
        <p:spPr>
          <a:xfrm rot="19674374">
            <a:off x="2300730" y="144874"/>
            <a:ext cx="816249" cy="400110"/>
          </a:xfrm>
          <a:prstGeom prst="rect">
            <a:avLst/>
          </a:prstGeom>
          <a:noFill/>
        </p:spPr>
        <p:txBody>
          <a:bodyPr wrap="none" rtlCol="0">
            <a:spAutoFit/>
          </a:bodyPr>
          <a:lstStyle/>
          <a:p>
            <a:r>
              <a:rPr lang="fr-CA" sz="2000" dirty="0" smtClean="0">
                <a:solidFill>
                  <a:schemeClr val="accent2">
                    <a:lumMod val="75000"/>
                  </a:schemeClr>
                </a:solidFill>
              </a:rPr>
              <a:t>(</a:t>
            </a:r>
            <a:r>
              <a:rPr lang="fr-CA" sz="2000" dirty="0" smtClean="0">
                <a:solidFill>
                  <a:schemeClr val="accent3"/>
                </a:solidFill>
              </a:rPr>
              <a:t>2021)</a:t>
            </a:r>
            <a:endParaRPr lang="fr-CA" sz="2000" dirty="0">
              <a:solidFill>
                <a:schemeClr val="accent3"/>
              </a:solidFill>
            </a:endParaRPr>
          </a:p>
        </p:txBody>
      </p:sp>
    </p:spTree>
    <p:extLst>
      <p:ext uri="{BB962C8B-B14F-4D97-AF65-F5344CB8AC3E}">
        <p14:creationId xmlns:p14="http://schemas.microsoft.com/office/powerpoint/2010/main" val="1616618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CA" smtClean="0"/>
              <a:t>Document de travail du 5 mai 2023</a:t>
            </a:r>
            <a:endParaRPr lang="fr-CA"/>
          </a:p>
        </p:txBody>
      </p:sp>
      <p:sp>
        <p:nvSpPr>
          <p:cNvPr id="6" name="Espace réservé du numéro de diapositive 5"/>
          <p:cNvSpPr>
            <a:spLocks noGrp="1"/>
          </p:cNvSpPr>
          <p:nvPr>
            <p:ph type="sldNum" sz="quarter" idx="12"/>
          </p:nvPr>
        </p:nvSpPr>
        <p:spPr/>
        <p:txBody>
          <a:bodyPr/>
          <a:lstStyle/>
          <a:p>
            <a:fld id="{FA9AAFA2-041C-487D-8680-1843ABD640B5}" type="slidenum">
              <a:rPr lang="fr-CA" smtClean="0"/>
              <a:pPr/>
              <a:t>9</a:t>
            </a:fld>
            <a:endParaRPr lang="fr-CA"/>
          </a:p>
        </p:txBody>
      </p:sp>
      <p:sp>
        <p:nvSpPr>
          <p:cNvPr id="3" name="Espace réservé du contenu 2"/>
          <p:cNvSpPr>
            <a:spLocks noGrp="1"/>
          </p:cNvSpPr>
          <p:nvPr>
            <p:ph idx="4294967295"/>
          </p:nvPr>
        </p:nvSpPr>
        <p:spPr>
          <a:xfrm>
            <a:off x="839392" y="770083"/>
            <a:ext cx="10575487" cy="5338617"/>
          </a:xfrm>
        </p:spPr>
        <p:txBody>
          <a:bodyPr>
            <a:noAutofit/>
          </a:bodyPr>
          <a:lstStyle/>
          <a:p>
            <a:pPr>
              <a:spcBef>
                <a:spcPts val="0"/>
              </a:spcBef>
              <a:spcAft>
                <a:spcPts val="300"/>
              </a:spcAft>
              <a:buClr>
                <a:schemeClr val="accent3"/>
              </a:buClr>
              <a:buFont typeface="Wingdings" panose="05000000000000000000" pitchFamily="2" charset="2"/>
              <a:buChar char="ü"/>
            </a:pPr>
            <a:r>
              <a:rPr lang="fr-CA" sz="2000" b="1" dirty="0" smtClean="0">
                <a:solidFill>
                  <a:schemeClr val="accent5"/>
                </a:solidFill>
              </a:rPr>
              <a:t>Poursuite de plusieurs activités et nouvelles activités</a:t>
            </a:r>
            <a:r>
              <a:rPr lang="fr-CA" sz="2000" dirty="0" smtClean="0">
                <a:solidFill>
                  <a:schemeClr val="accent3"/>
                </a:solidFill>
              </a:rPr>
              <a:t>…</a:t>
            </a:r>
          </a:p>
          <a:p>
            <a:pPr>
              <a:spcBef>
                <a:spcPts val="0"/>
              </a:spcBef>
              <a:spcAft>
                <a:spcPts val="300"/>
              </a:spcAft>
              <a:buClr>
                <a:schemeClr val="accent3"/>
              </a:buClr>
              <a:buFont typeface="Wingdings" panose="05000000000000000000" pitchFamily="2" charset="2"/>
              <a:buChar char="ü"/>
            </a:pPr>
            <a:r>
              <a:rPr lang="fr-CA" sz="2000" b="1" dirty="0" smtClean="0">
                <a:solidFill>
                  <a:schemeClr val="accent5"/>
                </a:solidFill>
              </a:rPr>
              <a:t>Consolidation </a:t>
            </a:r>
            <a:r>
              <a:rPr lang="fr-CA" sz="2000" b="1" dirty="0" smtClean="0">
                <a:solidFill>
                  <a:schemeClr val="accent5"/>
                </a:solidFill>
              </a:rPr>
              <a:t>de l’équipe de coordination </a:t>
            </a:r>
            <a:r>
              <a:rPr lang="fr-CA" sz="2000" dirty="0" smtClean="0">
                <a:solidFill>
                  <a:schemeClr val="accent3"/>
                </a:solidFill>
              </a:rPr>
              <a:t>avec une coordonnatrice depuis l’été 2020, puis ajout d’</a:t>
            </a:r>
            <a:r>
              <a:rPr lang="fr-CA" sz="2000" dirty="0" err="1" smtClean="0">
                <a:solidFill>
                  <a:schemeClr val="accent3"/>
                </a:solidFill>
              </a:rPr>
              <a:t>un.e</a:t>
            </a:r>
            <a:r>
              <a:rPr lang="fr-CA" sz="2000" dirty="0" smtClean="0">
                <a:solidFill>
                  <a:schemeClr val="accent3"/>
                </a:solidFill>
              </a:rPr>
              <a:t> </a:t>
            </a:r>
            <a:r>
              <a:rPr lang="fr-CA" sz="2000" dirty="0" err="1" smtClean="0">
                <a:solidFill>
                  <a:schemeClr val="accent3"/>
                </a:solidFill>
              </a:rPr>
              <a:t>agent.e</a:t>
            </a:r>
            <a:r>
              <a:rPr lang="fr-CA" sz="2000" dirty="0" smtClean="0">
                <a:solidFill>
                  <a:schemeClr val="accent3"/>
                </a:solidFill>
              </a:rPr>
              <a:t> de communication, puis d’une agente de soutien </a:t>
            </a:r>
          </a:p>
          <a:p>
            <a:pPr>
              <a:spcBef>
                <a:spcPts val="0"/>
              </a:spcBef>
              <a:spcAft>
                <a:spcPts val="300"/>
              </a:spcAft>
              <a:buClr>
                <a:schemeClr val="accent3"/>
              </a:buClr>
              <a:buFont typeface="Wingdings" panose="05000000000000000000" pitchFamily="2" charset="2"/>
              <a:buChar char="ü"/>
            </a:pPr>
            <a:r>
              <a:rPr lang="fr-CA" sz="2000" b="1" dirty="0">
                <a:solidFill>
                  <a:schemeClr val="accent5"/>
                </a:solidFill>
              </a:rPr>
              <a:t>Obtention </a:t>
            </a:r>
            <a:r>
              <a:rPr lang="fr-CA" sz="2000" b="1" dirty="0" smtClean="0">
                <a:solidFill>
                  <a:schemeClr val="accent5"/>
                </a:solidFill>
              </a:rPr>
              <a:t>d’un important financement concerté </a:t>
            </a:r>
            <a:r>
              <a:rPr lang="fr-CA" sz="2000" b="1" dirty="0" smtClean="0">
                <a:solidFill>
                  <a:schemeClr val="accent5"/>
                </a:solidFill>
              </a:rPr>
              <a:t>pour les </a:t>
            </a:r>
            <a:r>
              <a:rPr lang="fr-CA" sz="2000" b="1" dirty="0" smtClean="0">
                <a:solidFill>
                  <a:schemeClr val="accent5"/>
                </a:solidFill>
              </a:rPr>
              <a:t>concertations territoriales et régional </a:t>
            </a:r>
            <a:r>
              <a:rPr lang="fr-CA" sz="2000" b="1" dirty="0" smtClean="0">
                <a:solidFill>
                  <a:schemeClr val="accent5"/>
                </a:solidFill>
              </a:rPr>
              <a:t>en développement social </a:t>
            </a:r>
            <a:r>
              <a:rPr lang="fr-CA" sz="2000" dirty="0" smtClean="0">
                <a:solidFill>
                  <a:schemeClr val="accent3"/>
                </a:solidFill>
              </a:rPr>
              <a:t>(9 TDS + et CDSO) sur </a:t>
            </a:r>
            <a:r>
              <a:rPr lang="fr-CA" sz="2000" dirty="0">
                <a:solidFill>
                  <a:schemeClr val="accent3"/>
                </a:solidFill>
              </a:rPr>
              <a:t>3 ans </a:t>
            </a:r>
            <a:r>
              <a:rPr lang="fr-CA" sz="2000" dirty="0" smtClean="0">
                <a:solidFill>
                  <a:schemeClr val="accent3"/>
                </a:solidFill>
              </a:rPr>
              <a:t>par </a:t>
            </a:r>
            <a:r>
              <a:rPr lang="fr-CA" sz="2000" dirty="0" smtClean="0">
                <a:solidFill>
                  <a:schemeClr val="accent3"/>
                </a:solidFill>
              </a:rPr>
              <a:t> </a:t>
            </a:r>
            <a:r>
              <a:rPr lang="fr-CA" sz="2000" dirty="0">
                <a:solidFill>
                  <a:schemeClr val="accent3"/>
                </a:solidFill>
              </a:rPr>
              <a:t>la Fondation </a:t>
            </a:r>
            <a:r>
              <a:rPr lang="fr-CA" sz="2000" dirty="0" smtClean="0">
                <a:solidFill>
                  <a:schemeClr val="accent3"/>
                </a:solidFill>
              </a:rPr>
              <a:t>Chagnon</a:t>
            </a:r>
          </a:p>
          <a:p>
            <a:pPr>
              <a:spcBef>
                <a:spcPts val="0"/>
              </a:spcBef>
              <a:spcAft>
                <a:spcPts val="300"/>
              </a:spcAft>
              <a:buClr>
                <a:schemeClr val="accent3"/>
              </a:buClr>
              <a:buFont typeface="Wingdings" panose="05000000000000000000" pitchFamily="2" charset="2"/>
              <a:buChar char="ü"/>
            </a:pPr>
            <a:r>
              <a:rPr lang="fr-CA" sz="2000" b="1" dirty="0" smtClean="0">
                <a:solidFill>
                  <a:schemeClr val="accent5"/>
                </a:solidFill>
              </a:rPr>
              <a:t>Démarrage </a:t>
            </a:r>
            <a:r>
              <a:rPr lang="fr-CA" sz="2000" b="1" dirty="0" smtClean="0">
                <a:solidFill>
                  <a:schemeClr val="accent5"/>
                </a:solidFill>
              </a:rPr>
              <a:t>des chantiers </a:t>
            </a:r>
            <a:r>
              <a:rPr lang="fr-CA" sz="2000" dirty="0" smtClean="0">
                <a:solidFill>
                  <a:schemeClr val="accent3"/>
                </a:solidFill>
              </a:rPr>
              <a:t>communication, ressources humaines, participation citoyenne et habitation ± autres à </a:t>
            </a:r>
            <a:r>
              <a:rPr lang="fr-CA" sz="2000" dirty="0" smtClean="0">
                <a:solidFill>
                  <a:schemeClr val="accent3"/>
                </a:solidFill>
              </a:rPr>
              <a:t>venir au besoin</a:t>
            </a:r>
            <a:endParaRPr lang="fr-CA" sz="2000" dirty="0">
              <a:solidFill>
                <a:schemeClr val="accent3"/>
              </a:solidFill>
            </a:endParaRPr>
          </a:p>
          <a:p>
            <a:pPr>
              <a:spcBef>
                <a:spcPts val="0"/>
              </a:spcBef>
              <a:spcAft>
                <a:spcPts val="300"/>
              </a:spcAft>
              <a:buClr>
                <a:schemeClr val="accent3"/>
              </a:buClr>
              <a:buFont typeface="Wingdings" panose="05000000000000000000" pitchFamily="2" charset="2"/>
              <a:buChar char="ü"/>
            </a:pPr>
            <a:r>
              <a:rPr lang="fr-CA" sz="2000" b="1" dirty="0">
                <a:solidFill>
                  <a:schemeClr val="accent5"/>
                </a:solidFill>
              </a:rPr>
              <a:t>Participation à l’organisation des Ateliers sur le Portrait des communautés de l’Outaouais </a:t>
            </a:r>
            <a:r>
              <a:rPr lang="fr-CA" sz="2000" dirty="0">
                <a:solidFill>
                  <a:schemeClr val="accent3"/>
                </a:solidFill>
              </a:rPr>
              <a:t>avec l’Observatoire du développement de l’Outaouais (ODO)</a:t>
            </a:r>
          </a:p>
          <a:p>
            <a:pPr>
              <a:spcBef>
                <a:spcPts val="0"/>
              </a:spcBef>
              <a:spcAft>
                <a:spcPts val="300"/>
              </a:spcAft>
              <a:buClr>
                <a:schemeClr val="accent3"/>
              </a:buClr>
              <a:buFont typeface="Wingdings" panose="05000000000000000000" pitchFamily="2" charset="2"/>
              <a:buChar char="ü"/>
            </a:pPr>
            <a:r>
              <a:rPr lang="fr-CA" sz="2000" b="1" dirty="0" smtClean="0">
                <a:solidFill>
                  <a:schemeClr val="accent5"/>
                </a:solidFill>
              </a:rPr>
              <a:t>Participation </a:t>
            </a:r>
            <a:r>
              <a:rPr lang="fr-CA" sz="2000" b="1" dirty="0">
                <a:solidFill>
                  <a:schemeClr val="accent5"/>
                </a:solidFill>
              </a:rPr>
              <a:t>à l’organisation du </a:t>
            </a:r>
            <a:r>
              <a:rPr lang="fr-CA" sz="2000" b="1" dirty="0" smtClean="0">
                <a:solidFill>
                  <a:schemeClr val="accent5"/>
                </a:solidFill>
              </a:rPr>
              <a:t>forum Ensemble vers des systèmes alimentaires durables en Outaouais </a:t>
            </a:r>
            <a:r>
              <a:rPr lang="fr-CA" sz="2000" dirty="0">
                <a:solidFill>
                  <a:schemeClr val="accent3"/>
                </a:solidFill>
              </a:rPr>
              <a:t>avec la Concertation pour de saines habitudes de vie en </a:t>
            </a:r>
            <a:r>
              <a:rPr lang="fr-CA" sz="2000" dirty="0" smtClean="0">
                <a:solidFill>
                  <a:schemeClr val="accent3"/>
                </a:solidFill>
              </a:rPr>
              <a:t>Outaouais (TIR-SHV) </a:t>
            </a:r>
            <a:endParaRPr lang="fr-CA" sz="2000" dirty="0">
              <a:solidFill>
                <a:schemeClr val="accent3"/>
              </a:solidFill>
            </a:endParaRPr>
          </a:p>
          <a:p>
            <a:pPr>
              <a:spcBef>
                <a:spcPts val="0"/>
              </a:spcBef>
              <a:spcAft>
                <a:spcPts val="300"/>
              </a:spcAft>
              <a:buClr>
                <a:schemeClr val="accent3"/>
              </a:buClr>
              <a:buFont typeface="Wingdings" panose="05000000000000000000" pitchFamily="2" charset="2"/>
              <a:buChar char="ü"/>
            </a:pPr>
            <a:r>
              <a:rPr lang="fr-CA" sz="2000" b="1" dirty="0" smtClean="0">
                <a:solidFill>
                  <a:schemeClr val="accent5"/>
                </a:solidFill>
              </a:rPr>
              <a:t>Participation </a:t>
            </a:r>
            <a:r>
              <a:rPr lang="fr-CA" sz="2000" b="1" dirty="0" smtClean="0">
                <a:solidFill>
                  <a:schemeClr val="accent5"/>
                </a:solidFill>
              </a:rPr>
              <a:t>à l’organisation du Forum de la petite enfance</a:t>
            </a:r>
            <a:r>
              <a:rPr lang="fr-CA" sz="2000" dirty="0" smtClean="0">
                <a:solidFill>
                  <a:schemeClr val="accent5"/>
                </a:solidFill>
              </a:rPr>
              <a:t> </a:t>
            </a:r>
            <a:r>
              <a:rPr lang="fr-CA" sz="2000" dirty="0" smtClean="0">
                <a:solidFill>
                  <a:schemeClr val="accent3"/>
                </a:solidFill>
              </a:rPr>
              <a:t>avec la Table éducation Outaouais (TEO)</a:t>
            </a:r>
          </a:p>
          <a:p>
            <a:pPr>
              <a:spcBef>
                <a:spcPts val="0"/>
              </a:spcBef>
              <a:spcAft>
                <a:spcPts val="300"/>
              </a:spcAft>
              <a:buClr>
                <a:schemeClr val="accent3"/>
              </a:buClr>
              <a:buFont typeface="Wingdings" panose="05000000000000000000" pitchFamily="2" charset="2"/>
              <a:buChar char="ü"/>
            </a:pPr>
            <a:r>
              <a:rPr lang="fr-CA" sz="2000" b="1" dirty="0" smtClean="0">
                <a:solidFill>
                  <a:schemeClr val="accent5"/>
                </a:solidFill>
              </a:rPr>
              <a:t>Création, puis lancement du site web </a:t>
            </a:r>
            <a:r>
              <a:rPr lang="fr-CA" sz="2000" dirty="0" smtClean="0">
                <a:solidFill>
                  <a:schemeClr val="accent3"/>
                </a:solidFill>
              </a:rPr>
              <a:t>de la </a:t>
            </a:r>
            <a:r>
              <a:rPr lang="fr-CA" sz="2000" dirty="0" smtClean="0">
                <a:solidFill>
                  <a:schemeClr val="accent3"/>
                </a:solidFill>
              </a:rPr>
              <a:t>CDSO</a:t>
            </a:r>
            <a:endParaRPr lang="fr-CA" sz="2000" dirty="0" smtClean="0">
              <a:solidFill>
                <a:schemeClr val="accent3"/>
              </a:solidFill>
            </a:endParaRPr>
          </a:p>
          <a:p>
            <a:pPr>
              <a:spcBef>
                <a:spcPts val="0"/>
              </a:spcBef>
              <a:spcAft>
                <a:spcPts val="300"/>
              </a:spcAft>
              <a:buClr>
                <a:schemeClr val="accent3"/>
              </a:buClr>
              <a:buFont typeface="Wingdings" panose="05000000000000000000" pitchFamily="2" charset="2"/>
              <a:buChar char="ü"/>
            </a:pPr>
            <a:r>
              <a:rPr lang="fr-FR" sz="2000" b="1" dirty="0">
                <a:solidFill>
                  <a:schemeClr val="accent5"/>
                </a:solidFill>
              </a:rPr>
              <a:t>En route vers un 2</a:t>
            </a:r>
            <a:r>
              <a:rPr lang="fr-FR" sz="2000" b="1" baseline="30000" dirty="0">
                <a:solidFill>
                  <a:schemeClr val="accent5"/>
                </a:solidFill>
              </a:rPr>
              <a:t>e</a:t>
            </a:r>
            <a:r>
              <a:rPr lang="fr-FR" sz="2000" b="1" dirty="0">
                <a:solidFill>
                  <a:schemeClr val="accent5"/>
                </a:solidFill>
              </a:rPr>
              <a:t> </a:t>
            </a:r>
            <a:r>
              <a:rPr lang="fr-FR" sz="2000" b="1" i="1" dirty="0">
                <a:solidFill>
                  <a:schemeClr val="accent5"/>
                </a:solidFill>
              </a:rPr>
              <a:t>Grand rassemblement pour le développement social en Outaouais</a:t>
            </a:r>
            <a:r>
              <a:rPr lang="fr-FR" sz="2000" dirty="0">
                <a:solidFill>
                  <a:schemeClr val="accent3">
                    <a:lumMod val="75000"/>
                  </a:schemeClr>
                </a:solidFill>
              </a:rPr>
              <a:t> </a:t>
            </a:r>
            <a:r>
              <a:rPr lang="fr-FR" sz="2000" dirty="0">
                <a:solidFill>
                  <a:schemeClr val="accent3"/>
                </a:solidFill>
              </a:rPr>
              <a:t>prévu pour mercredi 11 octobre </a:t>
            </a:r>
            <a:r>
              <a:rPr lang="fr-FR" sz="2000" dirty="0" smtClean="0">
                <a:solidFill>
                  <a:schemeClr val="accent3"/>
                </a:solidFill>
              </a:rPr>
              <a:t>2023</a:t>
            </a:r>
          </a:p>
          <a:p>
            <a:endParaRPr lang="fr-FR" sz="2000" dirty="0">
              <a:solidFill>
                <a:schemeClr val="accent3">
                  <a:lumMod val="75000"/>
                </a:schemeClr>
              </a:solidFill>
            </a:endParaRPr>
          </a:p>
          <a:p>
            <a:endParaRPr lang="fr-CA" sz="1800" b="1" dirty="0" smtClean="0">
              <a:solidFill>
                <a:srgbClr val="0070C0"/>
              </a:solidFill>
            </a:endParaRPr>
          </a:p>
          <a:p>
            <a:endParaRPr lang="fr-CA" sz="1800" dirty="0"/>
          </a:p>
          <a:p>
            <a:pPr>
              <a:buClr>
                <a:schemeClr val="accent5"/>
              </a:buClr>
              <a:buFont typeface="Arial" panose="020B0604020202020204" pitchFamily="34" charset="0"/>
              <a:buChar char="•"/>
            </a:pPr>
            <a:endParaRPr lang="fr-CA" sz="1800" b="1" dirty="0" smtClean="0">
              <a:solidFill>
                <a:srgbClr val="0070C0"/>
              </a:solidFill>
            </a:endParaRPr>
          </a:p>
        </p:txBody>
      </p:sp>
      <p:sp>
        <p:nvSpPr>
          <p:cNvPr id="2" name="Titre 1"/>
          <p:cNvSpPr>
            <a:spLocks noGrp="1"/>
          </p:cNvSpPr>
          <p:nvPr>
            <p:ph type="title" idx="4294967295"/>
          </p:nvPr>
        </p:nvSpPr>
        <p:spPr>
          <a:xfrm>
            <a:off x="710083" y="-168890"/>
            <a:ext cx="10515600" cy="835025"/>
          </a:xfrm>
        </p:spPr>
        <p:txBody>
          <a:bodyPr>
            <a:normAutofit/>
          </a:bodyPr>
          <a:lstStyle/>
          <a:p>
            <a:pPr algn="ctr"/>
            <a:r>
              <a:rPr lang="fr-CA" sz="3200" b="1" dirty="0" smtClean="0">
                <a:solidFill>
                  <a:schemeClr val="accent3"/>
                </a:solidFill>
                <a:latin typeface="+mn-lt"/>
              </a:rPr>
              <a:t>Saviez-vous que… Principales réalisations 2021-2023</a:t>
            </a:r>
            <a:endParaRPr lang="fr-CA" sz="3200" b="1" dirty="0">
              <a:solidFill>
                <a:schemeClr val="accent3"/>
              </a:solidFill>
              <a:latin typeface="+mn-lt"/>
            </a:endParaRPr>
          </a:p>
        </p:txBody>
      </p:sp>
    </p:spTree>
    <p:extLst>
      <p:ext uri="{BB962C8B-B14F-4D97-AF65-F5344CB8AC3E}">
        <p14:creationId xmlns:p14="http://schemas.microsoft.com/office/powerpoint/2010/main" val="4133786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1983</TotalTime>
  <Words>929</Words>
  <Application>Microsoft Office PowerPoint</Application>
  <PresentationFormat>Grand écran</PresentationFormat>
  <Paragraphs>105</Paragraphs>
  <Slides>11</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Garamond</vt:lpstr>
      <vt:lpstr>Wingdings</vt:lpstr>
      <vt:lpstr>Organique</vt:lpstr>
      <vt:lpstr>La Concertation  pour le développement social  de l’Outaouais (CDSO)</vt:lpstr>
      <vt:lpstr>Connaissez vous la CDSO ?  </vt:lpstr>
      <vt:lpstr>          Ligne de temps de 2015-2020</vt:lpstr>
      <vt:lpstr>Saviez-vous que… Principales réalisations 2015-2020</vt:lpstr>
      <vt:lpstr>Vision</vt:lpstr>
      <vt:lpstr>Mission et mandat</vt:lpstr>
      <vt:lpstr>Valeurs</vt:lpstr>
      <vt:lpstr>Partenaires</vt:lpstr>
      <vt:lpstr>Saviez-vous que… Principales réalisations 2021-2023</vt:lpstr>
      <vt:lpstr>Pour plus d’informations</vt:lpstr>
      <vt:lpstr>MERCI !</vt:lpstr>
    </vt:vector>
  </TitlesOfParts>
  <Company>CISSS de l'Outaouais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Concertations régionales et locales</dc:title>
  <dc:creator>Carl Clements</dc:creator>
  <cp:lastModifiedBy>Marcella Kafka</cp:lastModifiedBy>
  <cp:revision>91</cp:revision>
  <dcterms:created xsi:type="dcterms:W3CDTF">2020-12-21T13:22:57Z</dcterms:created>
  <dcterms:modified xsi:type="dcterms:W3CDTF">2023-05-05T19:23:50Z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2021-10-14T16:22:30Z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e19a1e28-ddc7-457f-96cb-b7b6dffe0451</vt:lpwstr>
  </property>
  <property fmtid="{D5CDD505-2E9C-101B-9397-08002B2CF9AE}" pid="8" name="MSIP_Label_6a7d8d5d-78e2-4a62-9fcd-016eb5e4c57c_ContentBits">
    <vt:lpwstr>0</vt:lpwstr>
  </property>
</Properties>
</file>